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61" r:id="rId2"/>
    <p:sldId id="256" r:id="rId3"/>
    <p:sldId id="258" r:id="rId4"/>
    <p:sldId id="259" r:id="rId5"/>
    <p:sldId id="296" r:id="rId6"/>
    <p:sldId id="265" r:id="rId7"/>
    <p:sldId id="266" r:id="rId8"/>
    <p:sldId id="267" r:id="rId9"/>
    <p:sldId id="268" r:id="rId10"/>
    <p:sldId id="262" r:id="rId11"/>
    <p:sldId id="271" r:id="rId12"/>
    <p:sldId id="340" r:id="rId13"/>
    <p:sldId id="287" r:id="rId14"/>
    <p:sldId id="288" r:id="rId15"/>
    <p:sldId id="291" r:id="rId16"/>
    <p:sldId id="297" r:id="rId17"/>
    <p:sldId id="289" r:id="rId18"/>
    <p:sldId id="290" r:id="rId19"/>
    <p:sldId id="304" r:id="rId20"/>
    <p:sldId id="299" r:id="rId21"/>
    <p:sldId id="300" r:id="rId22"/>
    <p:sldId id="306" r:id="rId23"/>
    <p:sldId id="307" r:id="rId24"/>
    <p:sldId id="308" r:id="rId25"/>
    <p:sldId id="319" r:id="rId26"/>
    <p:sldId id="301" r:id="rId27"/>
    <p:sldId id="305" r:id="rId28"/>
    <p:sldId id="320" r:id="rId29"/>
    <p:sldId id="331" r:id="rId30"/>
    <p:sldId id="333" r:id="rId31"/>
    <p:sldId id="334" r:id="rId32"/>
    <p:sldId id="335" r:id="rId33"/>
    <p:sldId id="336" r:id="rId34"/>
    <p:sldId id="337" r:id="rId35"/>
    <p:sldId id="338" r:id="rId36"/>
    <p:sldId id="339" r:id="rId37"/>
    <p:sldId id="330" r:id="rId38"/>
    <p:sldId id="303" r:id="rId39"/>
    <p:sldId id="292" r:id="rId40"/>
    <p:sldId id="293" r:id="rId41"/>
    <p:sldId id="294" r:id="rId42"/>
    <p:sldId id="273" r:id="rId43"/>
    <p:sldId id="272" r:id="rId44"/>
    <p:sldId id="276" r:id="rId45"/>
    <p:sldId id="277" r:id="rId46"/>
    <p:sldId id="278" r:id="rId47"/>
    <p:sldId id="279" r:id="rId48"/>
    <p:sldId id="280" r:id="rId49"/>
    <p:sldId id="281" r:id="rId50"/>
    <p:sldId id="282" r:id="rId51"/>
    <p:sldId id="283" r:id="rId52"/>
    <p:sldId id="284" r:id="rId53"/>
    <p:sldId id="285" r:id="rId54"/>
    <p:sldId id="286" r:id="rId55"/>
    <p:sldId id="302" r:id="rId56"/>
    <p:sldId id="321" r:id="rId57"/>
    <p:sldId id="322" r:id="rId58"/>
    <p:sldId id="323" r:id="rId59"/>
    <p:sldId id="324" r:id="rId60"/>
    <p:sldId id="325" r:id="rId61"/>
    <p:sldId id="326" r:id="rId62"/>
    <p:sldId id="329" r:id="rId63"/>
    <p:sldId id="328" r:id="rId64"/>
    <p:sldId id="317" r:id="rId65"/>
    <p:sldId id="332" r:id="rId66"/>
    <p:sldId id="309" r:id="rId67"/>
    <p:sldId id="310" r:id="rId68"/>
    <p:sldId id="311" r:id="rId69"/>
    <p:sldId id="312" r:id="rId70"/>
    <p:sldId id="313" r:id="rId71"/>
    <p:sldId id="318" r:id="rId72"/>
    <p:sldId id="314" r:id="rId73"/>
    <p:sldId id="315" r:id="rId74"/>
    <p:sldId id="316" r:id="rId75"/>
    <p:sldId id="327" r:id="rId7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F3574F5E-81B7-4F67-A349-0B748E2DB947}">
          <p14:sldIdLst>
            <p14:sldId id="261"/>
          </p14:sldIdLst>
        </p14:section>
        <p14:section name="Preprocessing on SPM" id="{05BA5F31-9363-4FBE-A019-1E49458D64E4}">
          <p14:sldIdLst>
            <p14:sldId id="256"/>
            <p14:sldId id="258"/>
            <p14:sldId id="259"/>
            <p14:sldId id="296"/>
            <p14:sldId id="265"/>
            <p14:sldId id="266"/>
            <p14:sldId id="267"/>
            <p14:sldId id="268"/>
            <p14:sldId id="262"/>
            <p14:sldId id="271"/>
            <p14:sldId id="340"/>
            <p14:sldId id="287"/>
            <p14:sldId id="288"/>
            <p14:sldId id="291"/>
            <p14:sldId id="297"/>
            <p14:sldId id="289"/>
            <p14:sldId id="290"/>
          </p14:sldIdLst>
        </p14:section>
        <p14:section name="Contrasts on SPM" id="{D53DB03A-77AB-49A8-BEF5-32BBC0190194}">
          <p14:sldIdLst>
            <p14:sldId id="304"/>
            <p14:sldId id="299"/>
            <p14:sldId id="300"/>
            <p14:sldId id="306"/>
            <p14:sldId id="307"/>
            <p14:sldId id="308"/>
            <p14:sldId id="319"/>
            <p14:sldId id="301"/>
            <p14:sldId id="305"/>
            <p14:sldId id="320"/>
          </p14:sldIdLst>
        </p14:section>
        <p14:section name="fMRI guidelines" id="{35D092FA-77EA-4602-810B-DF9F7B49B333}">
          <p14:sldIdLst>
            <p14:sldId id="331"/>
            <p14:sldId id="333"/>
            <p14:sldId id="334"/>
            <p14:sldId id="335"/>
            <p14:sldId id="336"/>
            <p14:sldId id="337"/>
            <p14:sldId id="338"/>
            <p14:sldId id="339"/>
          </p14:sldIdLst>
        </p14:section>
        <p14:section name="Toolboxes" id="{8834D799-2076-42F3-B40E-EF0562494775}">
          <p14:sldIdLst>
            <p14:sldId id="330"/>
          </p14:sldIdLst>
        </p14:section>
        <p14:section name="Preprocessing on SPM - practical work" id="{7BDF7D7B-27C5-40CE-839E-440298818B72}">
          <p14:sldIdLst>
            <p14:sldId id="303"/>
            <p14:sldId id="292"/>
            <p14:sldId id="293"/>
            <p14:sldId id="294"/>
            <p14:sldId id="273"/>
            <p14:sldId id="272"/>
            <p14:sldId id="276"/>
            <p14:sldId id="277"/>
            <p14:sldId id="278"/>
            <p14:sldId id="279"/>
            <p14:sldId id="280"/>
            <p14:sldId id="281"/>
            <p14:sldId id="282"/>
            <p14:sldId id="283"/>
            <p14:sldId id="284"/>
            <p14:sldId id="285"/>
            <p14:sldId id="286"/>
          </p14:sldIdLst>
        </p14:section>
        <p14:section name="Contrasts on SPM - practical work" id="{02DFFE6B-A827-49FE-BBD2-971AC89FA4F4}">
          <p14:sldIdLst>
            <p14:sldId id="302"/>
            <p14:sldId id="321"/>
            <p14:sldId id="322"/>
            <p14:sldId id="323"/>
            <p14:sldId id="324"/>
            <p14:sldId id="325"/>
            <p14:sldId id="326"/>
            <p14:sldId id="329"/>
            <p14:sldId id="328"/>
          </p14:sldIdLst>
        </p14:section>
        <p14:section name="Additional notes" id="{E6E7B121-3A1B-49C3-A2E9-A3B884DBEF39}">
          <p14:sldIdLst>
            <p14:sldId id="317"/>
            <p14:sldId id="332"/>
            <p14:sldId id="309"/>
            <p14:sldId id="310"/>
            <p14:sldId id="311"/>
            <p14:sldId id="312"/>
            <p14:sldId id="313"/>
            <p14:sldId id="318"/>
            <p14:sldId id="314"/>
            <p14:sldId id="315"/>
            <p14:sldId id="316"/>
            <p14:sldId id="327"/>
          </p14:sldIdLst>
        </p14:section>
      </p14:sectionLst>
    </p:ex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5D1"/>
    <a:srgbClr val="FFE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5194" autoAdjust="0"/>
  </p:normalViewPr>
  <p:slideViewPr>
    <p:cSldViewPr snapToGrid="0" showGuides="1">
      <p:cViewPr>
        <p:scale>
          <a:sx n="66" d="100"/>
          <a:sy n="66" d="100"/>
        </p:scale>
        <p:origin x="1238" y="240"/>
      </p:cViewPr>
      <p:guideLst>
        <p:guide orient="horz" pos="2183"/>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4C20E-9DF1-47AA-9478-63C363CA5350}" type="datetimeFigureOut">
              <a:rPr lang="fr-FR" smtClean="0"/>
              <a:t>12/06/2023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57BB2-D8FC-4DA4-849D-483C2041F6D8}" type="slidenum">
              <a:rPr lang="fr-FR" smtClean="0"/>
              <a:t>‹N°›</a:t>
            </a:fld>
            <a:endParaRPr lang="fr-FR"/>
          </a:p>
        </p:txBody>
      </p:sp>
    </p:spTree>
    <p:extLst>
      <p:ext uri="{BB962C8B-B14F-4D97-AF65-F5344CB8AC3E}">
        <p14:creationId xmlns:p14="http://schemas.microsoft.com/office/powerpoint/2010/main" val="2792967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2377E00-F6D7-4DC7-917A-F3408738F259}" type="slidenum">
              <a:rPr lang="fr-FR" smtClean="0"/>
              <a:t>1</a:t>
            </a:fld>
            <a:endParaRPr lang="fr-FR"/>
          </a:p>
        </p:txBody>
      </p:sp>
    </p:spTree>
    <p:extLst>
      <p:ext uri="{BB962C8B-B14F-4D97-AF65-F5344CB8AC3E}">
        <p14:creationId xmlns:p14="http://schemas.microsoft.com/office/powerpoint/2010/main" val="98366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23</a:t>
            </a:fld>
            <a:endParaRPr lang="fr-FR"/>
          </a:p>
        </p:txBody>
      </p:sp>
    </p:spTree>
    <p:extLst>
      <p:ext uri="{BB962C8B-B14F-4D97-AF65-F5344CB8AC3E}">
        <p14:creationId xmlns:p14="http://schemas.microsoft.com/office/powerpoint/2010/main" val="418008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smtClean="0"/>
              <a:t>Hemodynamic Response Function:</a:t>
            </a:r>
          </a:p>
          <a:p>
            <a:r>
              <a:rPr lang="en-US" sz="1200" b="0" i="0" kern="1200" dirty="0" smtClean="0">
                <a:solidFill>
                  <a:schemeClr val="tx1"/>
                </a:solidFill>
                <a:effectLst/>
                <a:latin typeface="+mn-lt"/>
                <a:ea typeface="+mn-ea"/>
                <a:cs typeface="+mn-cs"/>
              </a:rPr>
              <a:t>In the 1990’s, empirical studies of the BOLD signal demonstrated that, after a stimulus was presented to the subject, any part of the brain responsive to that stimulus - say, the visual cortex in response to a visual stimulus - showed an increase in BOLD signal. The BOLD signal also appeared to follow a consistent shape, peaking around six seconds and then falling back to baseline over the next several seconds. This shape can be modeled with a mathematical function called a </a:t>
            </a:r>
            <a:r>
              <a:rPr lang="en-US" sz="1200" b="1" i="0" kern="1200" dirty="0" smtClean="0">
                <a:solidFill>
                  <a:schemeClr val="tx1"/>
                </a:solidFill>
                <a:effectLst/>
                <a:latin typeface="+mn-lt"/>
                <a:ea typeface="+mn-ea"/>
                <a:cs typeface="+mn-cs"/>
              </a:rPr>
              <a:t>Gamma Distribution</a:t>
            </a:r>
            <a:r>
              <a:rPr lang="en-US" sz="1200" b="0" i="0" kern="1200" dirty="0" smtClean="0">
                <a:solidFill>
                  <a:schemeClr val="tx1"/>
                </a:solidFill>
                <a:effectLst/>
                <a:latin typeface="+mn-lt"/>
                <a:ea typeface="+mn-ea"/>
                <a:cs typeface="+mn-cs"/>
              </a:rPr>
              <a:t>. When the Gamma Distribution is created with parameters to best fit the BOLD response observed by the majority of empirical studies, we refer to it as the canonical Hemodynamic Response Function, or </a:t>
            </a:r>
            <a:r>
              <a:rPr lang="en-US" sz="1200" b="1" i="0" kern="1200" dirty="0" smtClean="0">
                <a:solidFill>
                  <a:schemeClr val="tx1"/>
                </a:solidFill>
                <a:effectLst/>
                <a:latin typeface="+mn-lt"/>
                <a:ea typeface="+mn-ea"/>
                <a:cs typeface="+mn-cs"/>
              </a:rPr>
              <a:t>HRF</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When applied to fMRI data, the Gamma Distribution is called a </a:t>
            </a:r>
            <a:r>
              <a:rPr lang="en-US" sz="1200" b="1" i="0" kern="1200" dirty="0" smtClean="0">
                <a:solidFill>
                  <a:schemeClr val="tx1"/>
                </a:solidFill>
                <a:effectLst/>
                <a:latin typeface="+mn-lt"/>
                <a:ea typeface="+mn-ea"/>
                <a:cs typeface="+mn-cs"/>
              </a:rPr>
              <a:t>basis function</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happens if another stimulus is presented before the BOLD response for the previous stimulus has returned to baseline? </a:t>
            </a:r>
          </a:p>
          <a:p>
            <a:r>
              <a:rPr lang="en-US" sz="1200" b="0" i="0" kern="1200" dirty="0" smtClean="0">
                <a:solidFill>
                  <a:schemeClr val="tx1"/>
                </a:solidFill>
                <a:effectLst/>
                <a:latin typeface="+mn-lt"/>
                <a:ea typeface="+mn-ea"/>
                <a:cs typeface="+mn-cs"/>
              </a:rPr>
              <a:t>In that case, the individual HRFs are summed together. This creates a BOLD response that is a moving average of the individual HRFs, and the shape of the BOLD signal becomes more complex as more stimuli are presented close together.</a:t>
            </a:r>
          </a:p>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24</a:t>
            </a:fld>
            <a:endParaRPr lang="fr-FR"/>
          </a:p>
        </p:txBody>
      </p:sp>
    </p:spTree>
    <p:extLst>
      <p:ext uri="{BB962C8B-B14F-4D97-AF65-F5344CB8AC3E}">
        <p14:creationId xmlns:p14="http://schemas.microsoft.com/office/powerpoint/2010/main" val="156256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May </a:t>
            </a:r>
            <a:r>
              <a:rPr lang="fr-FR" dirty="0" err="1" smtClean="0"/>
              <a:t>need</a:t>
            </a:r>
            <a:r>
              <a:rPr lang="fr-FR" dirty="0" smtClean="0"/>
              <a:t> to </a:t>
            </a:r>
            <a:r>
              <a:rPr lang="fr-FR" dirty="0" err="1" smtClean="0"/>
              <a:t>include</a:t>
            </a:r>
            <a:r>
              <a:rPr lang="fr-FR" dirty="0" smtClean="0"/>
              <a:t>:</a:t>
            </a:r>
          </a:p>
          <a:p>
            <a:pPr marL="171450" indent="-171450">
              <a:buFont typeface="Arial" panose="020B0604020202020204" pitchFamily="34" charset="0"/>
              <a:buChar char="•"/>
            </a:pPr>
            <a:r>
              <a:rPr lang="fr-FR" dirty="0" smtClean="0"/>
              <a:t>Drift: </a:t>
            </a:r>
            <a:r>
              <a:rPr lang="en-GB" sz="1200" b="0" i="0" u="none" strike="noStrike" kern="1200" baseline="0" dirty="0" smtClean="0">
                <a:solidFill>
                  <a:schemeClr val="tx1"/>
                </a:solidFill>
                <a:latin typeface="+mn-lt"/>
                <a:ea typeface="+mn-ea"/>
                <a:cs typeface="+mn-cs"/>
              </a:rPr>
              <a:t>Slow changes in voxel intensity over time (low frequency noise) is present in the fMRI signal.</a:t>
            </a:r>
          </a:p>
          <a:p>
            <a:pPr marL="628650" lvl="1"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Scanner instabilities and not motion or physiological noise may be the main cause of the drift, as drift has been seen in cadavers.</a:t>
            </a:r>
          </a:p>
          <a:p>
            <a:pPr marL="628650" lvl="1"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Need to include drift parameters in our models: Use splines, polynomial basis or discrete cosine basis</a:t>
            </a:r>
          </a:p>
          <a:p>
            <a:pPr marL="171450" indent="-17145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High-</a:t>
            </a:r>
            <a:r>
              <a:rPr lang="fr-FR" sz="1200" b="0" i="0" u="none" strike="noStrike" kern="1200" baseline="0" dirty="0" err="1" smtClean="0">
                <a:solidFill>
                  <a:schemeClr val="tx1"/>
                </a:solidFill>
                <a:latin typeface="+mn-lt"/>
                <a:ea typeface="+mn-ea"/>
                <a:cs typeface="+mn-cs"/>
              </a:rPr>
              <a:t>pass</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filtering</a:t>
            </a:r>
            <a:endParaRPr lang="fr-F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err="1" smtClean="0">
                <a:solidFill>
                  <a:schemeClr val="tx1"/>
                </a:solidFill>
                <a:latin typeface="+mn-lt"/>
                <a:ea typeface="+mn-ea"/>
                <a:cs typeface="+mn-cs"/>
              </a:rPr>
              <a:t>Physiological</a:t>
            </a:r>
            <a:r>
              <a:rPr lang="fr-FR" sz="1200" b="0" i="0" u="none" strike="noStrike" kern="1200" baseline="0" dirty="0" smtClean="0">
                <a:solidFill>
                  <a:schemeClr val="tx1"/>
                </a:solidFill>
                <a:latin typeface="+mn-lt"/>
                <a:ea typeface="+mn-ea"/>
                <a:cs typeface="+mn-cs"/>
              </a:rPr>
              <a:t> noise </a:t>
            </a:r>
            <a:r>
              <a:rPr lang="fr-FR" sz="1200" b="0" i="0" u="none" strike="noStrike" kern="1200" baseline="0" dirty="0" err="1" smtClean="0">
                <a:solidFill>
                  <a:schemeClr val="tx1"/>
                </a:solidFill>
                <a:latin typeface="+mn-lt"/>
                <a:ea typeface="+mn-ea"/>
                <a:cs typeface="+mn-cs"/>
              </a:rPr>
              <a:t>such</a:t>
            </a:r>
            <a:r>
              <a:rPr lang="fr-FR" sz="1200" b="0" i="0" u="none" strike="noStrike" kern="1200" baseline="0" dirty="0" smtClean="0">
                <a:solidFill>
                  <a:schemeClr val="tx1"/>
                </a:solidFill>
                <a:latin typeface="+mn-lt"/>
                <a:ea typeface="+mn-ea"/>
                <a:cs typeface="+mn-cs"/>
              </a:rPr>
              <a:t> as respiration, </a:t>
            </a:r>
            <a:r>
              <a:rPr lang="fr-FR" sz="1200" b="0" i="0" u="none" strike="noStrike" kern="1200" baseline="0" dirty="0" err="1" smtClean="0">
                <a:solidFill>
                  <a:schemeClr val="tx1"/>
                </a:solidFill>
                <a:latin typeface="+mn-lt"/>
                <a:ea typeface="+mn-ea"/>
                <a:cs typeface="+mn-cs"/>
              </a:rPr>
              <a:t>heart</a:t>
            </a:r>
            <a:r>
              <a:rPr lang="fr-FR" sz="1200" b="0" i="0" u="none" strike="noStrike" kern="1200" baseline="0" dirty="0" smtClean="0">
                <a:solidFill>
                  <a:schemeClr val="tx1"/>
                </a:solidFill>
                <a:latin typeface="+mn-lt"/>
                <a:ea typeface="+mn-ea"/>
                <a:cs typeface="+mn-cs"/>
              </a:rPr>
              <a:t> beat – </a:t>
            </a:r>
            <a:r>
              <a:rPr lang="fr-FR" sz="1200" b="0" i="0" u="none" strike="noStrike" kern="1200" baseline="0" dirty="0" err="1" smtClean="0">
                <a:solidFill>
                  <a:schemeClr val="tx1"/>
                </a:solidFill>
                <a:latin typeface="+mn-lt"/>
                <a:ea typeface="+mn-ea"/>
                <a:cs typeface="+mn-cs"/>
              </a:rPr>
              <a:t>that</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give</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rise</a:t>
            </a:r>
            <a:r>
              <a:rPr lang="fr-FR" sz="1200" b="0" i="0" u="none" strike="noStrike" kern="1200" baseline="0" dirty="0" smtClean="0">
                <a:solidFill>
                  <a:schemeClr val="tx1"/>
                </a:solidFill>
                <a:latin typeface="+mn-lt"/>
                <a:ea typeface="+mn-ea"/>
                <a:cs typeface="+mn-cs"/>
              </a:rPr>
              <a:t> to </a:t>
            </a:r>
            <a:r>
              <a:rPr lang="fr-FR" sz="1200" b="0" i="0" u="none" strike="noStrike" kern="1200" baseline="0" dirty="0" err="1" smtClean="0">
                <a:solidFill>
                  <a:schemeClr val="tx1"/>
                </a:solidFill>
                <a:latin typeface="+mn-lt"/>
                <a:ea typeface="+mn-ea"/>
                <a:cs typeface="+mn-cs"/>
              </a:rPr>
              <a:t>periodic</a:t>
            </a:r>
            <a:r>
              <a:rPr lang="fr-FR" sz="1200" b="0" i="0" u="none" strike="noStrike" kern="1200" baseline="0" dirty="0" smtClean="0">
                <a:solidFill>
                  <a:schemeClr val="tx1"/>
                </a:solidFill>
                <a:latin typeface="+mn-lt"/>
                <a:ea typeface="+mn-ea"/>
                <a:cs typeface="+mn-cs"/>
              </a:rPr>
              <a:t> noise</a:t>
            </a:r>
          </a:p>
          <a:p>
            <a:pPr marL="171450" indent="-17145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Motion, </a:t>
            </a:r>
            <a:r>
              <a:rPr lang="fr-FR" sz="1200" b="0" i="0" u="none" strike="noStrike" kern="1200" baseline="0" dirty="0" err="1" smtClean="0">
                <a:solidFill>
                  <a:schemeClr val="tx1"/>
                </a:solidFill>
                <a:latin typeface="+mn-lt"/>
                <a:ea typeface="+mn-ea"/>
                <a:cs typeface="+mn-cs"/>
              </a:rPr>
              <a:t>such</a:t>
            </a:r>
            <a:r>
              <a:rPr lang="fr-FR" sz="1200" b="0" i="0" u="none" strike="noStrike" kern="1200" baseline="0" dirty="0" smtClean="0">
                <a:solidFill>
                  <a:schemeClr val="tx1"/>
                </a:solidFill>
                <a:latin typeface="+mn-lt"/>
                <a:ea typeface="+mn-ea"/>
                <a:cs typeface="+mn-cs"/>
              </a:rPr>
              <a:t> as </a:t>
            </a:r>
            <a:r>
              <a:rPr lang="fr-FR" sz="1200" b="0" i="0" u="none" strike="noStrike" kern="1200" baseline="0" dirty="0" err="1" smtClean="0">
                <a:solidFill>
                  <a:schemeClr val="tx1"/>
                </a:solidFill>
                <a:latin typeface="+mn-lt"/>
                <a:ea typeface="+mn-ea"/>
                <a:cs typeface="+mn-cs"/>
              </a:rPr>
              <a:t>head</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movements</a:t>
            </a:r>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25</a:t>
            </a:fld>
            <a:endParaRPr lang="fr-FR"/>
          </a:p>
        </p:txBody>
      </p:sp>
    </p:spTree>
    <p:extLst>
      <p:ext uri="{BB962C8B-B14F-4D97-AF65-F5344CB8AC3E}">
        <p14:creationId xmlns:p14="http://schemas.microsoft.com/office/powerpoint/2010/main" val="1698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29</a:t>
            </a:fld>
            <a:endParaRPr lang="fr-FR"/>
          </a:p>
        </p:txBody>
      </p:sp>
    </p:spTree>
    <p:extLst>
      <p:ext uri="{BB962C8B-B14F-4D97-AF65-F5344CB8AC3E}">
        <p14:creationId xmlns:p14="http://schemas.microsoft.com/office/powerpoint/2010/main" val="208849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30</a:t>
            </a:fld>
            <a:endParaRPr lang="fr-FR"/>
          </a:p>
        </p:txBody>
      </p:sp>
    </p:spTree>
    <p:extLst>
      <p:ext uri="{BB962C8B-B14F-4D97-AF65-F5344CB8AC3E}">
        <p14:creationId xmlns:p14="http://schemas.microsoft.com/office/powerpoint/2010/main" val="12653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smtClean="0"/>
              <a:t>Resel</a:t>
            </a:r>
            <a:r>
              <a:rPr lang="en-US" dirty="0" smtClean="0"/>
              <a:t> = 'resolution element'. </a:t>
            </a:r>
          </a:p>
          <a:p>
            <a:r>
              <a:rPr lang="en-US" dirty="0" smtClean="0"/>
              <a:t>The number of </a:t>
            </a:r>
            <a:r>
              <a:rPr lang="en-US" dirty="0" err="1" smtClean="0"/>
              <a:t>resels</a:t>
            </a:r>
            <a:r>
              <a:rPr lang="en-US" dirty="0" smtClean="0"/>
              <a:t> is a measure of volume that can be thought of as normalized for intrinsic smoothness. </a:t>
            </a:r>
          </a:p>
          <a:p>
            <a:r>
              <a:rPr lang="en-US" dirty="0" smtClean="0"/>
              <a:t>It is independent of voxel size. </a:t>
            </a:r>
          </a:p>
          <a:p>
            <a:r>
              <a:rPr lang="en-US" dirty="0" smtClean="0"/>
              <a:t>The size of a </a:t>
            </a:r>
            <a:r>
              <a:rPr lang="en-US" dirty="0" err="1" smtClean="0"/>
              <a:t>resel</a:t>
            </a:r>
            <a:r>
              <a:rPr lang="en-US" dirty="0" smtClean="0"/>
              <a:t>, expressed in voxels, is the FHWH of a Gaussian smoothing kernel that would produce the same smoothness in voxel-space. </a:t>
            </a:r>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31</a:t>
            </a:fld>
            <a:endParaRPr lang="fr-FR"/>
          </a:p>
        </p:txBody>
      </p:sp>
    </p:spTree>
    <p:extLst>
      <p:ext uri="{BB962C8B-B14F-4D97-AF65-F5344CB8AC3E}">
        <p14:creationId xmlns:p14="http://schemas.microsoft.com/office/powerpoint/2010/main" val="3113550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32</a:t>
            </a:fld>
            <a:endParaRPr lang="fr-FR"/>
          </a:p>
        </p:txBody>
      </p:sp>
    </p:spTree>
    <p:extLst>
      <p:ext uri="{BB962C8B-B14F-4D97-AF65-F5344CB8AC3E}">
        <p14:creationId xmlns:p14="http://schemas.microsoft.com/office/powerpoint/2010/main" val="1384576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E.g.,</a:t>
            </a:r>
            <a:r>
              <a:rPr lang="en-GB" b="1" baseline="0" dirty="0" smtClean="0"/>
              <a:t> </a:t>
            </a:r>
            <a:r>
              <a:rPr lang="en-GB" b="1" dirty="0" smtClean="0"/>
              <a:t>If one selects only voxels in which condition A produces a greater signal change than condition B, and then evaluates whether the signal change for conditions A and B differ in those voxels using the same data, the second analysis is not independent of the selection criteria</a:t>
            </a:r>
            <a:endParaRPr lang="fr-FR" b="1" dirty="0" smtClean="0"/>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Independence problem/Spurious correlations: Computing separate correlations for individual voxels and reporting means of only those voxels exceeding chosen thresholds</a:t>
            </a:r>
          </a:p>
          <a:p>
            <a:r>
              <a:rPr lang="en-GB" sz="1200" b="0" i="0" kern="1200" dirty="0" smtClean="0">
                <a:solidFill>
                  <a:schemeClr val="tx1"/>
                </a:solidFill>
                <a:effectLst/>
                <a:latin typeface="+mn-lt"/>
                <a:ea typeface="+mn-ea"/>
                <a:cs typeface="+mn-cs"/>
              </a:rPr>
              <a:t>In other words, data selected on the basis of an initial statistical test are subjected to one or more further (non-independent) statistical test(s).</a:t>
            </a:r>
          </a:p>
          <a:p>
            <a:endParaRPr lang="fr-FR" sz="1200" b="0" i="0" kern="1200" dirty="0" smtClean="0">
              <a:solidFill>
                <a:schemeClr val="tx1"/>
              </a:solidFill>
              <a:effectLst/>
              <a:latin typeface="+mn-lt"/>
              <a:ea typeface="+mn-ea"/>
              <a:cs typeface="+mn-cs"/>
            </a:endParaRPr>
          </a:p>
          <a:p>
            <a:r>
              <a:rPr lang="en-GB" dirty="0" smtClean="0"/>
              <a:t>In statistical hypothesis testing, the most common non-independence error is referred to as ‘selection bias’. Essentially all statistical models used for hypothesis testing assume that the sampling (selection) process is independent of the relevant measure. ‘Selection </a:t>
            </a:r>
            <a:r>
              <a:rPr lang="en-GB" dirty="0" err="1" smtClean="0"/>
              <a:t>bias’</a:t>
            </a:r>
            <a:r>
              <a:rPr lang="en-GB" dirty="0" smtClean="0"/>
              <a:t> is a violation of this independence assumption</a:t>
            </a:r>
          </a:p>
          <a:p>
            <a:endParaRPr lang="fr-FR" dirty="0" smtClean="0"/>
          </a:p>
          <a:p>
            <a:r>
              <a:rPr lang="en-GB" b="1" dirty="0" smtClean="0"/>
              <a:t>The non-independence error arises in fMRI when a subset of voxels is selected for a subsequent analysis, but the null-hypothesis of the analysis is not independent of the selection criteria used to choose the voxels in the first place. </a:t>
            </a:r>
          </a:p>
          <a:p>
            <a:endParaRPr lang="en-GB" b="1" dirty="0" smtClean="0"/>
          </a:p>
          <a:p>
            <a:r>
              <a:rPr lang="en-GB" b="1" dirty="0" smtClean="0"/>
              <a:t>Take the simplest practical case: If one selects only voxels in which condition A produces a greater signal change than condition B, and then evaluates whether the signal change for conditions A and B differ in those voxels using the same data, the second analysis is not independent of the selection criteria</a:t>
            </a:r>
            <a:endParaRPr lang="fr-FR" b="1"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33</a:t>
            </a:fld>
            <a:endParaRPr lang="fr-FR"/>
          </a:p>
        </p:txBody>
      </p:sp>
    </p:spTree>
    <p:extLst>
      <p:ext uri="{BB962C8B-B14F-4D97-AF65-F5344CB8AC3E}">
        <p14:creationId xmlns:p14="http://schemas.microsoft.com/office/powerpoint/2010/main" val="2301752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34</a:t>
            </a:fld>
            <a:endParaRPr lang="fr-FR"/>
          </a:p>
        </p:txBody>
      </p:sp>
    </p:spTree>
    <p:extLst>
      <p:ext uri="{BB962C8B-B14F-4D97-AF65-F5344CB8AC3E}">
        <p14:creationId xmlns:p14="http://schemas.microsoft.com/office/powerpoint/2010/main" val="2820160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35</a:t>
            </a:fld>
            <a:endParaRPr lang="fr-FR"/>
          </a:p>
        </p:txBody>
      </p:sp>
    </p:spTree>
    <p:extLst>
      <p:ext uri="{BB962C8B-B14F-4D97-AF65-F5344CB8AC3E}">
        <p14:creationId xmlns:p14="http://schemas.microsoft.com/office/powerpoint/2010/main" val="378018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Multiple </a:t>
            </a:r>
            <a:r>
              <a:rPr lang="fr-FR" dirty="0" err="1" smtClean="0"/>
              <a:t>neuroimaging</a:t>
            </a:r>
            <a:r>
              <a:rPr lang="fr-FR" dirty="0" smtClean="0"/>
              <a:t> </a:t>
            </a:r>
            <a:r>
              <a:rPr lang="fr-FR" dirty="0" err="1" smtClean="0"/>
              <a:t>tools</a:t>
            </a:r>
            <a:r>
              <a:rPr lang="fr-FR" dirty="0" smtClean="0"/>
              <a:t>: FSL,</a:t>
            </a:r>
            <a:r>
              <a:rPr lang="fr-FR" baseline="0" dirty="0" smtClean="0"/>
              <a:t> </a:t>
            </a:r>
            <a:r>
              <a:rPr lang="fr-FR" baseline="0" dirty="0" err="1" smtClean="0"/>
              <a:t>FreeSurfer</a:t>
            </a:r>
            <a:r>
              <a:rPr lang="fr-FR" baseline="0" dirty="0" smtClean="0"/>
              <a:t>, AFNI, SPM, etc.</a:t>
            </a:r>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a:t>
            </a:fld>
            <a:endParaRPr lang="fr-FR"/>
          </a:p>
        </p:txBody>
      </p:sp>
    </p:spTree>
    <p:extLst>
      <p:ext uri="{BB962C8B-B14F-4D97-AF65-F5344CB8AC3E}">
        <p14:creationId xmlns:p14="http://schemas.microsoft.com/office/powerpoint/2010/main" val="1382260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36</a:t>
            </a:fld>
            <a:endParaRPr lang="fr-FR"/>
          </a:p>
        </p:txBody>
      </p:sp>
    </p:spTree>
    <p:extLst>
      <p:ext uri="{BB962C8B-B14F-4D97-AF65-F5344CB8AC3E}">
        <p14:creationId xmlns:p14="http://schemas.microsoft.com/office/powerpoint/2010/main" val="735472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37</a:t>
            </a:fld>
            <a:endParaRPr lang="fr-FR"/>
          </a:p>
        </p:txBody>
      </p:sp>
    </p:spTree>
    <p:extLst>
      <p:ext uri="{BB962C8B-B14F-4D97-AF65-F5344CB8AC3E}">
        <p14:creationId xmlns:p14="http://schemas.microsoft.com/office/powerpoint/2010/main" val="969749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04040"/>
                </a:solidFill>
                <a:latin typeface="Segoe UI" panose="020B0502040204020203" pitchFamily="34" charset="0"/>
                <a:cs typeface="Segoe UI" panose="020B0502040204020203" pitchFamily="34" charset="0"/>
              </a:rPr>
              <a:t>We will run a </a:t>
            </a:r>
            <a:r>
              <a:rPr lang="en-US" b="1" dirty="0" smtClean="0">
                <a:solidFill>
                  <a:srgbClr val="404040"/>
                </a:solidFill>
                <a:latin typeface="Segoe UI" panose="020B0502040204020203" pitchFamily="34" charset="0"/>
                <a:cs typeface="Segoe UI" panose="020B0502040204020203" pitchFamily="34" charset="0"/>
              </a:rPr>
              <a:t>group-level analysis</a:t>
            </a:r>
            <a:r>
              <a:rPr lang="en-US" dirty="0" smtClean="0">
                <a:solidFill>
                  <a:srgbClr val="404040"/>
                </a:solidFill>
                <a:latin typeface="Segoe UI" panose="020B0502040204020203" pitchFamily="34" charset="0"/>
                <a:cs typeface="Segoe UI" panose="020B0502040204020203" pitchFamily="34" charset="0"/>
              </a:rPr>
              <a:t> (also known as a </a:t>
            </a:r>
            <a:r>
              <a:rPr lang="en-US" b="1" dirty="0" smtClean="0">
                <a:solidFill>
                  <a:srgbClr val="404040"/>
                </a:solidFill>
                <a:latin typeface="Segoe UI" panose="020B0502040204020203" pitchFamily="34" charset="0"/>
                <a:cs typeface="Segoe UI" panose="020B0502040204020203" pitchFamily="34" charset="0"/>
              </a:rPr>
              <a:t>second-level analysis</a:t>
            </a:r>
            <a:r>
              <a:rPr lang="en-US" dirty="0" smtClean="0">
                <a:solidFill>
                  <a:srgbClr val="404040"/>
                </a:solidFill>
                <a:latin typeface="Segoe UI" panose="020B0502040204020203" pitchFamily="34" charset="0"/>
                <a:cs typeface="Segoe UI" panose="020B0502040204020203"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04040"/>
                </a:solidFill>
                <a:latin typeface="Segoe UI" panose="020B0502040204020203" pitchFamily="34" charset="0"/>
                <a:cs typeface="Segoe UI" panose="020B0502040204020203" pitchFamily="34" charset="0"/>
              </a:rPr>
              <a:t>In SPM, this means that we calculate the standard error and the mean for a contrast estimate, and then test whether the average estimate is statistically significant.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04040"/>
                </a:solidFill>
                <a:latin typeface="Segoe UI" panose="020B0502040204020203" pitchFamily="34" charset="0"/>
                <a:cs typeface="Segoe UI" panose="020B0502040204020203" pitchFamily="34" charset="0"/>
              </a:rPr>
              <a:t>We will be doing this group-level analysis using a </a:t>
            </a:r>
            <a:r>
              <a:rPr lang="en-US" b="1" dirty="0" smtClean="0">
                <a:solidFill>
                  <a:srgbClr val="404040"/>
                </a:solidFill>
                <a:latin typeface="Segoe UI" panose="020B0502040204020203" pitchFamily="34" charset="0"/>
                <a:cs typeface="Segoe UI" panose="020B0502040204020203" pitchFamily="34" charset="0"/>
              </a:rPr>
              <a:t>summary statistic</a:t>
            </a:r>
            <a:r>
              <a:rPr lang="en-US" dirty="0" smtClean="0">
                <a:solidFill>
                  <a:srgbClr val="404040"/>
                </a:solidFill>
                <a:latin typeface="Segoe UI" panose="020B0502040204020203" pitchFamily="34" charset="0"/>
                <a:cs typeface="Segoe UI" panose="020B0502040204020203" pitchFamily="34" charset="0"/>
              </a:rPr>
              <a:t> approach which ignores the variability in the parameter estimates, and performs a t-test over the mean parameter estimates from each subject.</a:t>
            </a:r>
            <a:endParaRPr lang="fr-FR" dirty="0" smtClean="0">
              <a:latin typeface="Segoe UI" panose="020B0502040204020203" pitchFamily="34" charset="0"/>
              <a:cs typeface="Segoe UI" panose="020B05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62</a:t>
            </a:fld>
            <a:endParaRPr lang="fr-FR"/>
          </a:p>
        </p:txBody>
      </p:sp>
    </p:spTree>
    <p:extLst>
      <p:ext uri="{BB962C8B-B14F-4D97-AF65-F5344CB8AC3E}">
        <p14:creationId xmlns:p14="http://schemas.microsoft.com/office/powerpoint/2010/main" val="2370565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63</a:t>
            </a:fld>
            <a:endParaRPr lang="fr-FR"/>
          </a:p>
        </p:txBody>
      </p:sp>
    </p:spTree>
    <p:extLst>
      <p:ext uri="{BB962C8B-B14F-4D97-AF65-F5344CB8AC3E}">
        <p14:creationId xmlns:p14="http://schemas.microsoft.com/office/powerpoint/2010/main" val="2551992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65</a:t>
            </a:fld>
            <a:endParaRPr lang="fr-FR"/>
          </a:p>
        </p:txBody>
      </p:sp>
    </p:spTree>
    <p:extLst>
      <p:ext uri="{BB962C8B-B14F-4D97-AF65-F5344CB8AC3E}">
        <p14:creationId xmlns:p14="http://schemas.microsoft.com/office/powerpoint/2010/main" val="385035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66</a:t>
            </a:fld>
            <a:endParaRPr lang="fr-FR"/>
          </a:p>
        </p:txBody>
      </p:sp>
    </p:spTree>
    <p:extLst>
      <p:ext uri="{BB962C8B-B14F-4D97-AF65-F5344CB8AC3E}">
        <p14:creationId xmlns:p14="http://schemas.microsoft.com/office/powerpoint/2010/main" val="2495957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67</a:t>
            </a:fld>
            <a:endParaRPr lang="fr-FR"/>
          </a:p>
        </p:txBody>
      </p:sp>
    </p:spTree>
    <p:extLst>
      <p:ext uri="{BB962C8B-B14F-4D97-AF65-F5344CB8AC3E}">
        <p14:creationId xmlns:p14="http://schemas.microsoft.com/office/powerpoint/2010/main" val="1457895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68</a:t>
            </a:fld>
            <a:endParaRPr lang="fr-FR"/>
          </a:p>
        </p:txBody>
      </p:sp>
    </p:spTree>
    <p:extLst>
      <p:ext uri="{BB962C8B-B14F-4D97-AF65-F5344CB8AC3E}">
        <p14:creationId xmlns:p14="http://schemas.microsoft.com/office/powerpoint/2010/main" val="610801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69</a:t>
            </a:fld>
            <a:endParaRPr lang="fr-FR"/>
          </a:p>
        </p:txBody>
      </p:sp>
    </p:spTree>
    <p:extLst>
      <p:ext uri="{BB962C8B-B14F-4D97-AF65-F5344CB8AC3E}">
        <p14:creationId xmlns:p14="http://schemas.microsoft.com/office/powerpoint/2010/main" val="15581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70</a:t>
            </a:fld>
            <a:endParaRPr lang="fr-FR"/>
          </a:p>
        </p:txBody>
      </p:sp>
    </p:spTree>
    <p:extLst>
      <p:ext uri="{BB962C8B-B14F-4D97-AF65-F5344CB8AC3E}">
        <p14:creationId xmlns:p14="http://schemas.microsoft.com/office/powerpoint/2010/main" val="303448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fMRI analysis looking at a 3D matrix of voxels repeatedly sampled over time</a:t>
            </a:r>
          </a:p>
          <a:p>
            <a:endParaRPr lang="en-GB" dirty="0" smtClean="0"/>
          </a:p>
          <a:p>
            <a:r>
              <a:rPr lang="en-GB" baseline="0" dirty="0" smtClean="0"/>
              <a:t>how fMRI works: We look at intensity of activation in a voxel at a given point of time. We plot this along with various tasks, and if activation varies with the task, we can correlate brain function. </a:t>
            </a:r>
          </a:p>
          <a:p>
            <a:r>
              <a:rPr lang="en-GB" baseline="0" dirty="0" smtClean="0"/>
              <a:t>To do this, first step we must ensure we are looking at same brain region over time.</a:t>
            </a:r>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5</a:t>
            </a:fld>
            <a:endParaRPr lang="fr-FR"/>
          </a:p>
        </p:txBody>
      </p:sp>
    </p:spTree>
    <p:extLst>
      <p:ext uri="{BB962C8B-B14F-4D97-AF65-F5344CB8AC3E}">
        <p14:creationId xmlns:p14="http://schemas.microsoft.com/office/powerpoint/2010/main" val="420270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71</a:t>
            </a:fld>
            <a:endParaRPr lang="fr-FR"/>
          </a:p>
        </p:txBody>
      </p:sp>
    </p:spTree>
    <p:extLst>
      <p:ext uri="{BB962C8B-B14F-4D97-AF65-F5344CB8AC3E}">
        <p14:creationId xmlns:p14="http://schemas.microsoft.com/office/powerpoint/2010/main" val="2248527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72</a:t>
            </a:fld>
            <a:endParaRPr lang="fr-FR"/>
          </a:p>
        </p:txBody>
      </p:sp>
    </p:spTree>
    <p:extLst>
      <p:ext uri="{BB962C8B-B14F-4D97-AF65-F5344CB8AC3E}">
        <p14:creationId xmlns:p14="http://schemas.microsoft.com/office/powerpoint/2010/main" val="1843710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73</a:t>
            </a:fld>
            <a:endParaRPr lang="fr-FR"/>
          </a:p>
        </p:txBody>
      </p:sp>
    </p:spTree>
    <p:extLst>
      <p:ext uri="{BB962C8B-B14F-4D97-AF65-F5344CB8AC3E}">
        <p14:creationId xmlns:p14="http://schemas.microsoft.com/office/powerpoint/2010/main" val="2439034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74</a:t>
            </a:fld>
            <a:endParaRPr lang="fr-FR"/>
          </a:p>
        </p:txBody>
      </p:sp>
    </p:spTree>
    <p:extLst>
      <p:ext uri="{BB962C8B-B14F-4D97-AF65-F5344CB8AC3E}">
        <p14:creationId xmlns:p14="http://schemas.microsoft.com/office/powerpoint/2010/main" val="967510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75</a:t>
            </a:fld>
            <a:endParaRPr lang="fr-FR"/>
          </a:p>
        </p:txBody>
      </p:sp>
    </p:spTree>
    <p:extLst>
      <p:ext uri="{BB962C8B-B14F-4D97-AF65-F5344CB8AC3E}">
        <p14:creationId xmlns:p14="http://schemas.microsoft.com/office/powerpoint/2010/main" val="24141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Prior to analysis, fMRI data undergoes a series of preprocessing steps aimed at identifying and removing artifacts and validating model </a:t>
            </a:r>
            <a:r>
              <a:rPr lang="en-US" dirty="0" smtClean="0"/>
              <a:t>assumptions</a:t>
            </a:r>
            <a:endParaRPr lang="en-US" dirty="0" smtClean="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6</a:t>
            </a:fld>
            <a:endParaRPr lang="fr-FR"/>
          </a:p>
        </p:txBody>
      </p:sp>
    </p:spTree>
    <p:extLst>
      <p:ext uri="{BB962C8B-B14F-4D97-AF65-F5344CB8AC3E}">
        <p14:creationId xmlns:p14="http://schemas.microsoft.com/office/powerpoint/2010/main" val="82122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b="1" i="0" kern="1200" dirty="0" smtClean="0">
                <a:solidFill>
                  <a:schemeClr val="tx1"/>
                </a:solidFill>
                <a:effectLst/>
                <a:latin typeface="+mn-lt"/>
                <a:ea typeface="+mn-ea"/>
                <a:cs typeface="+mn-cs"/>
              </a:rPr>
              <a:t>In EPI, a gradient echo is formed in the broadening direction by applying an initial dephasing gradient, and then a series of 'blips' of the opposite polarity which form the echo. The time from the </a:t>
            </a:r>
            <a:r>
              <a:rPr lang="en-GB" sz="1200" b="1" i="0" kern="1200" dirty="0" err="1" smtClean="0">
                <a:solidFill>
                  <a:schemeClr val="tx1"/>
                </a:solidFill>
                <a:effectLst/>
                <a:latin typeface="+mn-lt"/>
                <a:ea typeface="+mn-ea"/>
                <a:cs typeface="+mn-cs"/>
              </a:rPr>
              <a:t>r.f</a:t>
            </a:r>
            <a:r>
              <a:rPr lang="en-GB" sz="1200" b="1" i="0" kern="1200" dirty="0" smtClean="0">
                <a:solidFill>
                  <a:schemeClr val="tx1"/>
                </a:solidFill>
                <a:effectLst/>
                <a:latin typeface="+mn-lt"/>
                <a:ea typeface="+mn-ea"/>
                <a:cs typeface="+mn-cs"/>
              </a:rPr>
              <a:t>. excitation pulse to the centre of the echo is defined as the echo time in EPI</a:t>
            </a:r>
          </a:p>
          <a:p>
            <a:endParaRPr lang="fr-FR" dirty="0" smtClean="0"/>
          </a:p>
          <a:p>
            <a:r>
              <a:rPr lang="fr-FR" dirty="0" smtClean="0"/>
              <a:t>Gradient </a:t>
            </a:r>
            <a:r>
              <a:rPr lang="fr-FR" dirty="0" err="1" smtClean="0"/>
              <a:t>echoes</a:t>
            </a:r>
            <a:r>
              <a:rPr lang="fr-FR" dirty="0" smtClean="0"/>
              <a:t>: variations of</a:t>
            </a:r>
            <a:r>
              <a:rPr lang="fr-FR" baseline="0" dirty="0" smtClean="0"/>
              <a:t> Radio </a:t>
            </a:r>
            <a:r>
              <a:rPr lang="fr-FR" baseline="0" dirty="0" err="1" smtClean="0"/>
              <a:t>Frequency</a:t>
            </a:r>
            <a:r>
              <a:rPr lang="fr-FR" baseline="0" dirty="0" smtClean="0"/>
              <a:t> (RF)</a:t>
            </a:r>
            <a:r>
              <a:rPr lang="fr-FR" dirty="0" smtClean="0"/>
              <a:t> pulses : RF is</a:t>
            </a:r>
            <a:r>
              <a:rPr lang="fr-FR" baseline="0" dirty="0" smtClean="0"/>
              <a:t> </a:t>
            </a:r>
            <a:r>
              <a:rPr lang="fr-FR" baseline="0" dirty="0" err="1" smtClean="0"/>
              <a:t>switched</a:t>
            </a:r>
            <a:r>
              <a:rPr lang="fr-FR" baseline="0" dirty="0" smtClean="0"/>
              <a:t> </a:t>
            </a:r>
            <a:r>
              <a:rPr lang="fr-FR" baseline="0" dirty="0" err="1" smtClean="0"/>
              <a:t>between</a:t>
            </a:r>
            <a:r>
              <a:rPr lang="fr-FR" baseline="0" dirty="0" smtClean="0"/>
              <a:t> positive and </a:t>
            </a:r>
            <a:r>
              <a:rPr lang="fr-FR" baseline="0" dirty="0" err="1" smtClean="0"/>
              <a:t>negative</a:t>
            </a:r>
            <a:endParaRPr lang="fr-FR" baseline="0" dirty="0" smtClean="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10</a:t>
            </a:fld>
            <a:endParaRPr lang="fr-FR"/>
          </a:p>
        </p:txBody>
      </p:sp>
    </p:spTree>
    <p:extLst>
      <p:ext uri="{BB962C8B-B14F-4D97-AF65-F5344CB8AC3E}">
        <p14:creationId xmlns:p14="http://schemas.microsoft.com/office/powerpoint/2010/main" val="146228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Shearing</a:t>
            </a:r>
            <a:r>
              <a:rPr lang="fr-FR" dirty="0" smtClean="0"/>
              <a:t>: </a:t>
            </a:r>
            <a:r>
              <a:rPr lang="en-GB" sz="1200" b="0" i="0" kern="1200" dirty="0" smtClean="0">
                <a:solidFill>
                  <a:schemeClr val="tx1"/>
                </a:solidFill>
                <a:effectLst/>
                <a:latin typeface="+mn-lt"/>
                <a:ea typeface="+mn-ea"/>
                <a:cs typeface="+mn-cs"/>
              </a:rPr>
              <a:t>shears take the diagonally opposite corners of the image and stretch them away from each other</a:t>
            </a:r>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13</a:t>
            </a:fld>
            <a:endParaRPr lang="fr-FR"/>
          </a:p>
        </p:txBody>
      </p:sp>
    </p:spTree>
    <p:extLst>
      <p:ext uri="{BB962C8B-B14F-4D97-AF65-F5344CB8AC3E}">
        <p14:creationId xmlns:p14="http://schemas.microsoft.com/office/powerpoint/2010/main" val="185359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b="0" i="0" kern="1200" dirty="0" smtClean="0">
                <a:solidFill>
                  <a:schemeClr val="tx1"/>
                </a:solidFill>
                <a:effectLst/>
                <a:latin typeface="+mn-lt"/>
                <a:ea typeface="+mn-ea"/>
                <a:cs typeface="+mn-cs"/>
              </a:rPr>
              <a:t>Imagine that every subject in an fMRI experiment showed activity in a particular portion of the left inferior frontal gyrus. However, because spatial normalization across subjects is imperfect, these activations will not line up perfectly in a group analysis.  Smoothing the data makes it more likely that the activations will overlap, and thus be detected, despite errors in normalization.</a:t>
            </a:r>
          </a:p>
          <a:p>
            <a:endParaRPr lang="fr-F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The standard procedure of spatial smoothing is employed by convolving the fMRI signal with a Gaussian function of a specific </a:t>
            </a:r>
            <a:r>
              <a:rPr lang="en-GB" sz="1200" b="0" i="0" kern="1200" dirty="0" err="1" smtClean="0">
                <a:solidFill>
                  <a:schemeClr val="tx1"/>
                </a:solidFill>
                <a:effectLst/>
                <a:latin typeface="+mn-lt"/>
                <a:ea typeface="+mn-ea"/>
                <a:cs typeface="+mn-cs"/>
              </a:rPr>
              <a:t>width.This</a:t>
            </a:r>
            <a:r>
              <a:rPr lang="en-GB" sz="1200" b="0" i="0" kern="1200" dirty="0" smtClean="0">
                <a:solidFill>
                  <a:schemeClr val="tx1"/>
                </a:solidFill>
                <a:effectLst/>
                <a:latin typeface="+mn-lt"/>
                <a:ea typeface="+mn-ea"/>
                <a:cs typeface="+mn-cs"/>
              </a:rPr>
              <a:t> so called Gaussian kernel is a kernel with the shape of a normal distribution curve. The size of the Gaussian kernel defines the "width" of the curve which determines in turn how much the data is smoothed. The width is not expressed in terms of the standard deviation σ, as customary in statistics, but with the Full Width at Half Maximum (FWHM). For a standard Gaussian with a mean of 0 and a standard deviation of 1, the FWHM would be 2.35: The maximum of this curve is y = 0.4 at x = 0. The half maximum is y = 0.2 at x = -1.175 and at x = 1.175. Therefore, the full width of the curve at the point of the half maximum is about 2.35. Nevertheless, the FWHM is also related to the standard deviation σ as follows:</a:t>
            </a:r>
            <a:r>
              <a:rPr lang="en-GB" sz="1200" b="0" i="1" kern="1200" dirty="0" smtClean="0">
                <a:solidFill>
                  <a:schemeClr val="tx1"/>
                </a:solidFill>
                <a:effectLst/>
                <a:latin typeface="+mn-lt"/>
                <a:ea typeface="+mn-ea"/>
                <a:cs typeface="+mn-cs"/>
              </a:rPr>
              <a:t> FWHM = σ √(8 ln(2)).</a:t>
            </a:r>
            <a:endParaRPr lang="en-GB" dirty="0" smtClean="0"/>
          </a:p>
          <a:p>
            <a:endParaRPr lang="en-GB" sz="1200" b="0" i="0" kern="1200" dirty="0" smtClean="0">
              <a:solidFill>
                <a:schemeClr val="tx1"/>
              </a:solidFill>
              <a:effectLst/>
              <a:latin typeface="+mn-lt"/>
              <a:ea typeface="+mn-ea"/>
              <a:cs typeface="+mn-cs"/>
            </a:endParaRPr>
          </a:p>
          <a:p>
            <a:endParaRPr lang="fr-FR"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One common rule of thumb is that, to render your data approximately normal, you should smooth with a Gaussian filter approximately three times the size of your voxel. However, some data suggest a FHWM above 8mm is too much</a:t>
            </a:r>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18</a:t>
            </a:fld>
            <a:endParaRPr lang="fr-FR"/>
          </a:p>
        </p:txBody>
      </p:sp>
    </p:spTree>
    <p:extLst>
      <p:ext uri="{BB962C8B-B14F-4D97-AF65-F5344CB8AC3E}">
        <p14:creationId xmlns:p14="http://schemas.microsoft.com/office/powerpoint/2010/main" val="2679341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There are multiple goals in the statistical analysis of fMRI data.</a:t>
            </a:r>
          </a:p>
          <a:p>
            <a:r>
              <a:rPr lang="en-GB" sz="1200" b="0" i="0" u="none" strike="noStrike" kern="1200" baseline="0" dirty="0" smtClean="0">
                <a:solidFill>
                  <a:schemeClr val="tx1"/>
                </a:solidFill>
                <a:latin typeface="+mn-lt"/>
                <a:ea typeface="+mn-ea"/>
                <a:cs typeface="+mn-cs"/>
              </a:rPr>
              <a:t>• They include:</a:t>
            </a:r>
          </a:p>
          <a:p>
            <a:r>
              <a:rPr lang="en-GB" sz="1200" b="0" i="0" u="none" strike="noStrike" kern="1200" baseline="0" dirty="0" smtClean="0">
                <a:solidFill>
                  <a:schemeClr val="tx1"/>
                </a:solidFill>
                <a:latin typeface="+mn-lt"/>
                <a:ea typeface="+mn-ea"/>
                <a:cs typeface="+mn-cs"/>
              </a:rPr>
              <a:t>– localizing brain areas activated by the task;</a:t>
            </a:r>
          </a:p>
          <a:p>
            <a:r>
              <a:rPr lang="en-GB" sz="1200" b="0" i="0" u="none" strike="noStrike" kern="1200" baseline="0" dirty="0" smtClean="0">
                <a:solidFill>
                  <a:schemeClr val="tx1"/>
                </a:solidFill>
                <a:latin typeface="+mn-lt"/>
                <a:ea typeface="+mn-ea"/>
                <a:cs typeface="+mn-cs"/>
              </a:rPr>
              <a:t>– determining networks corresponding to brain function; and</a:t>
            </a:r>
          </a:p>
          <a:p>
            <a:r>
              <a:rPr lang="en-GB" sz="1200" b="0" i="0" u="none" strike="noStrike" kern="1200" baseline="0" dirty="0" smtClean="0">
                <a:solidFill>
                  <a:schemeClr val="tx1"/>
                </a:solidFill>
                <a:latin typeface="+mn-lt"/>
                <a:ea typeface="+mn-ea"/>
                <a:cs typeface="+mn-cs"/>
              </a:rPr>
              <a:t>– making predictions about psychological or disease states.</a:t>
            </a:r>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20</a:t>
            </a:fld>
            <a:endParaRPr lang="fr-FR"/>
          </a:p>
        </p:txBody>
      </p:sp>
    </p:spTree>
    <p:extLst>
      <p:ext uri="{BB962C8B-B14F-4D97-AF65-F5344CB8AC3E}">
        <p14:creationId xmlns:p14="http://schemas.microsoft.com/office/powerpoint/2010/main" val="91529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Typically a two-level hierarchical analysis:</a:t>
            </a:r>
          </a:p>
          <a:p>
            <a:r>
              <a:rPr lang="en-GB" sz="1200" b="0" i="0" u="none" strike="noStrike" kern="1200" baseline="0" dirty="0" smtClean="0">
                <a:solidFill>
                  <a:schemeClr val="tx1"/>
                </a:solidFill>
                <a:latin typeface="+mn-lt"/>
                <a:ea typeface="+mn-ea"/>
                <a:cs typeface="+mn-cs"/>
              </a:rPr>
              <a:t>1. Within-subject (individual)</a:t>
            </a:r>
          </a:p>
          <a:p>
            <a:r>
              <a:rPr lang="en-GB" sz="1200" b="0" i="0" u="none" strike="noStrike" kern="1200" baseline="0" dirty="0" smtClean="0">
                <a:solidFill>
                  <a:schemeClr val="tx1"/>
                </a:solidFill>
                <a:latin typeface="+mn-lt"/>
                <a:ea typeface="+mn-ea"/>
                <a:cs typeface="+mn-cs"/>
              </a:rPr>
              <a:t>2. Across-subject (group)</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 Can be done in stages (1st, 2nd level)</a:t>
            </a:r>
          </a:p>
          <a:p>
            <a:r>
              <a:rPr lang="en-GB" sz="1200" b="0" i="0" u="none" strike="noStrike" kern="1200" baseline="0" dirty="0" smtClean="0">
                <a:solidFill>
                  <a:schemeClr val="tx1"/>
                </a:solidFill>
                <a:latin typeface="+mn-lt"/>
                <a:ea typeface="+mn-ea"/>
                <a:cs typeface="+mn-cs"/>
              </a:rPr>
              <a:t>• Hierarchical models combine stages into one model</a:t>
            </a:r>
            <a:endParaRPr lang="en-GB" dirty="0"/>
          </a:p>
        </p:txBody>
      </p:sp>
      <p:sp>
        <p:nvSpPr>
          <p:cNvPr id="4" name="Espace réservé du numéro de diapositive 3"/>
          <p:cNvSpPr>
            <a:spLocks noGrp="1"/>
          </p:cNvSpPr>
          <p:nvPr>
            <p:ph type="sldNum" sz="quarter" idx="10"/>
          </p:nvPr>
        </p:nvSpPr>
        <p:spPr/>
        <p:txBody>
          <a:bodyPr/>
          <a:lstStyle/>
          <a:p>
            <a:fld id="{94257BB2-D8FC-4DA4-849D-483C2041F6D8}" type="slidenum">
              <a:rPr lang="fr-FR" smtClean="0"/>
              <a:t>21</a:t>
            </a:fld>
            <a:endParaRPr lang="fr-FR"/>
          </a:p>
        </p:txBody>
      </p:sp>
    </p:spTree>
    <p:extLst>
      <p:ext uri="{BB962C8B-B14F-4D97-AF65-F5344CB8AC3E}">
        <p14:creationId xmlns:p14="http://schemas.microsoft.com/office/powerpoint/2010/main" val="3790658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634B2DE-CCEB-492E-A577-01BF55F3E365}" type="datetime1">
              <a:rPr lang="fr-FR" smtClean="0"/>
              <a:t>12/06/2023</a:t>
            </a:fld>
            <a:endParaRPr lang="fr-F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BD3CE51-BB30-40B0-8C48-21F52062A379}"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23348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616B1AC7-D52B-42ED-BA77-1C5F9534C6EC}" type="datetime1">
              <a:rPr lang="fr-FR" smtClean="0"/>
              <a:t>12/06/2023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148663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B617ACF-4F42-427B-B308-3A28ADBF0A32}" type="datetime1">
              <a:rPr lang="fr-FR" smtClean="0"/>
              <a:t>12/06/2023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230817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6640E61-80CC-4FDA-908F-E6B064188C08}" type="datetime1">
              <a:rPr lang="fr-FR" smtClean="0"/>
              <a:t>12/06/2023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38522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smtClean="0"/>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70EF9A30-69CE-4B47-B0AF-CF668BDDC0D1}" type="datetime1">
              <a:rPr lang="fr-FR" smtClean="0"/>
              <a:t>12/06/2023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BD3CE51-BB30-40B0-8C48-21F52062A379}"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1442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CF641983-BCBE-4CC9-9003-17AAD7C24192}" type="datetime1">
              <a:rPr lang="fr-FR" smtClean="0"/>
              <a:t>12/06/2023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233367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fr-FR" smtClean="0"/>
              <a:t>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6BEB0B77-135B-44AC-A869-95EB6287B807}" type="datetime1">
              <a:rPr lang="fr-FR" smtClean="0"/>
              <a:t>12/06/2023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179908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E76C082-014E-4023-AAED-6A9FCCC1DC66}" type="datetime1">
              <a:rPr lang="fr-FR" smtClean="0"/>
              <a:t>12/06/2023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3236456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5A2F1C-C5D2-4F19-8BB9-E325B8888FBD}" type="datetime1">
              <a:rPr lang="fr-FR" smtClean="0"/>
              <a:t>12/06/2023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420457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smtClean="0"/>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318E56E7-C782-4260-8E2C-6FA1C77810A6}" type="datetime1">
              <a:rPr lang="fr-FR" smtClean="0"/>
              <a:t>12/06/2023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73608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4B3C1A0-608C-4C82-9A5C-996C588776B3}" type="datetime1">
              <a:rPr lang="fr-FR" smtClean="0"/>
              <a:t>12/06/2023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BD3CE51-BB30-40B0-8C48-21F52062A379}" type="slidenum">
              <a:rPr lang="fr-FR" smtClean="0"/>
              <a:t>‹N°›</a:t>
            </a:fld>
            <a:endParaRPr lang="fr-FR"/>
          </a:p>
        </p:txBody>
      </p:sp>
    </p:spTree>
    <p:extLst>
      <p:ext uri="{BB962C8B-B14F-4D97-AF65-F5344CB8AC3E}">
        <p14:creationId xmlns:p14="http://schemas.microsoft.com/office/powerpoint/2010/main" val="157681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smtClean="0"/>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E7F0034-51EB-44CD-8376-C68780FC9CD0}" type="datetime1">
              <a:rPr lang="fr-FR" smtClean="0"/>
              <a:t>12/06/2023</a:t>
            </a:fld>
            <a:endParaRPr lang="fr-F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fr-F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BD3CE51-BB30-40B0-8C48-21F52062A379}" type="slidenum">
              <a:rPr lang="fr-FR" smtClean="0"/>
              <a:t>‹N°›</a:t>
            </a:fld>
            <a:endParaRPr lang="fr-FR"/>
          </a:p>
        </p:txBody>
      </p:sp>
    </p:spTree>
    <p:extLst>
      <p:ext uri="{BB962C8B-B14F-4D97-AF65-F5344CB8AC3E}">
        <p14:creationId xmlns:p14="http://schemas.microsoft.com/office/powerpoint/2010/main" val="408385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tmp"/><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tmp"/><Relationship Id="rId5" Type="http://schemas.openxmlformats.org/officeDocument/2006/relationships/image" Target="../media/image62.tmp"/><Relationship Id="rId4" Type="http://schemas.openxmlformats.org/officeDocument/2006/relationships/image" Target="../media/image61.tm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mp"/><Relationship Id="rId1" Type="http://schemas.openxmlformats.org/officeDocument/2006/relationships/slideLayout" Target="../slideLayouts/slideLayout2.xml"/><Relationship Id="rId4" Type="http://schemas.openxmlformats.org/officeDocument/2006/relationships/image" Target="../media/image69.tmp"/></Relationships>
</file>

<file path=ppt/slides/_rels/slide4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7.xml"/><Relationship Id="rId5" Type="http://schemas.openxmlformats.org/officeDocument/2006/relationships/image" Target="../media/image73.tmp"/><Relationship Id="rId4" Type="http://schemas.openxmlformats.org/officeDocument/2006/relationships/image" Target="../media/image72.tmp"/></Relationships>
</file>

<file path=ppt/slides/_rels/slide4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7.xml"/><Relationship Id="rId4" Type="http://schemas.openxmlformats.org/officeDocument/2006/relationships/image" Target="../media/image71.tmp"/></Relationships>
</file>

<file path=ppt/slides/_rels/slide46.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7.xml"/><Relationship Id="rId4" Type="http://schemas.openxmlformats.org/officeDocument/2006/relationships/image" Target="../media/image78.tmp"/></Relationships>
</file>

<file path=ppt/slides/_rels/slide47.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7.xml"/><Relationship Id="rId4" Type="http://schemas.openxmlformats.org/officeDocument/2006/relationships/image" Target="../media/image84.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7.xml"/><Relationship Id="rId6" Type="http://schemas.openxmlformats.org/officeDocument/2006/relationships/image" Target="../media/image92.tmp"/><Relationship Id="rId5" Type="http://schemas.openxmlformats.org/officeDocument/2006/relationships/image" Target="../media/image91.tmp"/><Relationship Id="rId4" Type="http://schemas.openxmlformats.org/officeDocument/2006/relationships/image" Target="../media/image71.tmp"/></Relationships>
</file>

<file path=ppt/slides/_rels/slide5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93.tmp"/><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4.tm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12" name="Rectangle 11"/>
          <p:cNvSpPr/>
          <p:nvPr/>
        </p:nvSpPr>
        <p:spPr>
          <a:xfrm>
            <a:off x="263955" y="289112"/>
            <a:ext cx="11686770" cy="713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3"/>
          <a:stretch>
            <a:fillRect/>
          </a:stretch>
        </p:blipFill>
        <p:spPr>
          <a:xfrm>
            <a:off x="9556425" y="284971"/>
            <a:ext cx="1674702" cy="720000"/>
          </a:xfrm>
          <a:prstGeom prst="rect">
            <a:avLst/>
          </a:prstGeom>
        </p:spPr>
      </p:pic>
      <p:pic>
        <p:nvPicPr>
          <p:cNvPr id="5" name="Image 4"/>
          <p:cNvPicPr>
            <a:picLocks noChangeAspect="1"/>
          </p:cNvPicPr>
          <p:nvPr/>
        </p:nvPicPr>
        <p:blipFill>
          <a:blip r:embed="rId4"/>
          <a:stretch>
            <a:fillRect/>
          </a:stretch>
        </p:blipFill>
        <p:spPr>
          <a:xfrm>
            <a:off x="263955" y="287352"/>
            <a:ext cx="1099229" cy="715020"/>
          </a:xfrm>
          <a:prstGeom prst="rect">
            <a:avLst/>
          </a:prstGeom>
          <a:ln>
            <a:noFill/>
          </a:ln>
        </p:spPr>
      </p:pic>
      <p:pic>
        <p:nvPicPr>
          <p:cNvPr id="4" name="Image 3"/>
          <p:cNvPicPr>
            <a:picLocks noChangeAspect="1"/>
          </p:cNvPicPr>
          <p:nvPr/>
        </p:nvPicPr>
        <p:blipFill>
          <a:blip r:embed="rId5"/>
          <a:stretch>
            <a:fillRect/>
          </a:stretch>
        </p:blipFill>
        <p:spPr>
          <a:xfrm>
            <a:off x="5163053" y="289112"/>
            <a:ext cx="1885844" cy="720000"/>
          </a:xfrm>
          <a:prstGeom prst="rect">
            <a:avLst/>
          </a:prstGeom>
        </p:spPr>
      </p:pic>
      <p:sp>
        <p:nvSpPr>
          <p:cNvPr id="2" name="Titre 1"/>
          <p:cNvSpPr>
            <a:spLocks noGrp="1"/>
          </p:cNvSpPr>
          <p:nvPr>
            <p:ph type="ctrTitle"/>
          </p:nvPr>
        </p:nvSpPr>
        <p:spPr>
          <a:xfrm>
            <a:off x="1105350" y="2359818"/>
            <a:ext cx="10001250" cy="2138363"/>
          </a:xfrm>
        </p:spPr>
        <p:txBody>
          <a:bodyPr anchor="ctr">
            <a:normAutofit fontScale="90000"/>
          </a:bodyPr>
          <a:lstStyle/>
          <a:p>
            <a:pPr algn="ctr"/>
            <a:r>
              <a:rPr lang="fr-FR" sz="4300" b="1" dirty="0" err="1" smtClean="0">
                <a:solidFill>
                  <a:schemeClr val="bg1"/>
                </a:solidFill>
                <a:latin typeface="Segoe UI" panose="020B0502040204020203" pitchFamily="34" charset="0"/>
                <a:cs typeface="Segoe UI" panose="020B0502040204020203" pitchFamily="34" charset="0"/>
              </a:rPr>
              <a:t>fMRI</a:t>
            </a:r>
            <a:r>
              <a:rPr lang="fr-FR" sz="4300" b="1" dirty="0" smtClean="0">
                <a:solidFill>
                  <a:schemeClr val="bg1"/>
                </a:solidFill>
                <a:latin typeface="Segoe UI" panose="020B0502040204020203" pitchFamily="34" charset="0"/>
                <a:cs typeface="Segoe UI" panose="020B0502040204020203" pitchFamily="34" charset="0"/>
              </a:rPr>
              <a:t> </a:t>
            </a:r>
            <a:r>
              <a:rPr lang="fr-FR" sz="4300" b="1" dirty="0" err="1" smtClean="0">
                <a:solidFill>
                  <a:schemeClr val="bg1"/>
                </a:solidFill>
                <a:latin typeface="Segoe UI" panose="020B0502040204020203" pitchFamily="34" charset="0"/>
                <a:cs typeface="Segoe UI" panose="020B0502040204020203" pitchFamily="34" charset="0"/>
              </a:rPr>
              <a:t>preprocessing</a:t>
            </a:r>
            <a:r>
              <a:rPr lang="fr-FR" sz="4300" b="1" dirty="0" smtClean="0">
                <a:solidFill>
                  <a:schemeClr val="bg1"/>
                </a:solidFill>
                <a:latin typeface="Segoe UI" panose="020B0502040204020203" pitchFamily="34" charset="0"/>
                <a:cs typeface="Segoe UI" panose="020B0502040204020203" pitchFamily="34" charset="0"/>
              </a:rPr>
              <a:t> and </a:t>
            </a:r>
            <a:r>
              <a:rPr lang="fr-FR" sz="4300" b="1" dirty="0" err="1" smtClean="0">
                <a:solidFill>
                  <a:schemeClr val="bg1"/>
                </a:solidFill>
                <a:latin typeface="Segoe UI" panose="020B0502040204020203" pitchFamily="34" charset="0"/>
                <a:cs typeface="Segoe UI" panose="020B0502040204020203" pitchFamily="34" charset="0"/>
              </a:rPr>
              <a:t>contrasts</a:t>
            </a:r>
            <a:r>
              <a:rPr lang="fr-FR" sz="4300" b="1" dirty="0">
                <a:solidFill>
                  <a:schemeClr val="bg1"/>
                </a:solidFill>
                <a:latin typeface="Segoe UI" panose="020B0502040204020203" pitchFamily="34" charset="0"/>
                <a:cs typeface="Segoe UI" panose="020B0502040204020203" pitchFamily="34" charset="0"/>
              </a:rPr>
              <a:t> </a:t>
            </a:r>
            <a:r>
              <a:rPr lang="fr-FR" sz="4300" b="1" dirty="0" smtClean="0">
                <a:solidFill>
                  <a:schemeClr val="bg1"/>
                </a:solidFill>
                <a:latin typeface="Segoe UI" panose="020B0502040204020203" pitchFamily="34" charset="0"/>
                <a:cs typeface="Segoe UI" panose="020B0502040204020203" pitchFamily="34" charset="0"/>
              </a:rPr>
              <a:t>on SPM</a:t>
            </a:r>
            <a:br>
              <a:rPr lang="fr-FR" sz="4300" b="1" dirty="0" smtClean="0">
                <a:solidFill>
                  <a:schemeClr val="bg1"/>
                </a:solidFill>
                <a:latin typeface="Segoe UI" panose="020B0502040204020203" pitchFamily="34" charset="0"/>
                <a:cs typeface="Segoe UI" panose="020B0502040204020203" pitchFamily="34" charset="0"/>
              </a:rPr>
            </a:br>
            <a:r>
              <a:rPr lang="fr-FR" sz="4300" b="1" dirty="0">
                <a:solidFill>
                  <a:schemeClr val="bg1"/>
                </a:solidFill>
                <a:latin typeface="Segoe UI" panose="020B0502040204020203" pitchFamily="34" charset="0"/>
                <a:cs typeface="Segoe UI" panose="020B0502040204020203" pitchFamily="34" charset="0"/>
              </a:rPr>
              <a:t/>
            </a:r>
            <a:br>
              <a:rPr lang="fr-FR" sz="4300" b="1" dirty="0">
                <a:solidFill>
                  <a:schemeClr val="bg1"/>
                </a:solidFill>
                <a:latin typeface="Segoe UI" panose="020B0502040204020203" pitchFamily="34" charset="0"/>
                <a:cs typeface="Segoe UI" panose="020B0502040204020203" pitchFamily="34" charset="0"/>
              </a:rPr>
            </a:br>
            <a:r>
              <a:rPr lang="fr-FR" sz="4300" b="1" dirty="0" smtClean="0">
                <a:solidFill>
                  <a:schemeClr val="bg1"/>
                </a:solidFill>
                <a:latin typeface="Segoe UI" panose="020B0502040204020203" pitchFamily="34" charset="0"/>
                <a:cs typeface="Segoe UI" panose="020B0502040204020203" pitchFamily="34" charset="0"/>
              </a:rPr>
              <a:t>Julien </a:t>
            </a:r>
            <a:r>
              <a:rPr lang="fr-FR" sz="4300" b="1" dirty="0" err="1" smtClean="0">
                <a:solidFill>
                  <a:schemeClr val="bg1"/>
                </a:solidFill>
                <a:latin typeface="Segoe UI" panose="020B0502040204020203" pitchFamily="34" charset="0"/>
                <a:cs typeface="Segoe UI" panose="020B0502040204020203" pitchFamily="34" charset="0"/>
              </a:rPr>
              <a:t>Benistant</a:t>
            </a:r>
            <a:r>
              <a:rPr lang="fr-FR" sz="4300" b="1" dirty="0" smtClean="0">
                <a:solidFill>
                  <a:schemeClr val="bg1"/>
                </a:solidFill>
                <a:latin typeface="Segoe UI" panose="020B0502040204020203" pitchFamily="34" charset="0"/>
                <a:cs typeface="Segoe UI" panose="020B0502040204020203" pitchFamily="34" charset="0"/>
              </a:rPr>
              <a:t> &amp; Valentin Guigon</a:t>
            </a:r>
            <a:br>
              <a:rPr lang="fr-FR" sz="4300" b="1" dirty="0" smtClean="0">
                <a:solidFill>
                  <a:schemeClr val="bg1"/>
                </a:solidFill>
                <a:latin typeface="Segoe UI" panose="020B0502040204020203" pitchFamily="34" charset="0"/>
                <a:cs typeface="Segoe UI" panose="020B0502040204020203" pitchFamily="34" charset="0"/>
              </a:rPr>
            </a:br>
            <a:r>
              <a:rPr lang="fr-FR" sz="4300" b="1" dirty="0" err="1" smtClean="0">
                <a:solidFill>
                  <a:schemeClr val="bg1"/>
                </a:solidFill>
                <a:latin typeface="Segoe UI" panose="020B0502040204020203" pitchFamily="34" charset="0"/>
                <a:cs typeface="Segoe UI" panose="020B0502040204020203" pitchFamily="34" charset="0"/>
              </a:rPr>
              <a:t>June</a:t>
            </a:r>
            <a:r>
              <a:rPr lang="fr-FR" sz="4300" b="1" dirty="0" smtClean="0">
                <a:solidFill>
                  <a:schemeClr val="bg1"/>
                </a:solidFill>
                <a:latin typeface="Segoe UI" panose="020B0502040204020203" pitchFamily="34" charset="0"/>
                <a:cs typeface="Segoe UI" panose="020B0502040204020203" pitchFamily="34" charset="0"/>
              </a:rPr>
              <a:t> 13th 2023</a:t>
            </a:r>
            <a:endParaRPr lang="fr-FR" sz="4300" b="1"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6"/>
          <a:stretch>
            <a:fillRect/>
          </a:stretch>
        </p:blipFill>
        <p:spPr>
          <a:xfrm>
            <a:off x="11231127" y="284971"/>
            <a:ext cx="719598" cy="720000"/>
          </a:xfrm>
          <a:prstGeom prst="rect">
            <a:avLst/>
          </a:prstGeom>
        </p:spPr>
      </p:pic>
      <p:sp>
        <p:nvSpPr>
          <p:cNvPr id="10" name="Rectangle 9"/>
          <p:cNvSpPr/>
          <p:nvPr/>
        </p:nvSpPr>
        <p:spPr>
          <a:xfrm>
            <a:off x="221877" y="242046"/>
            <a:ext cx="11772900" cy="6420970"/>
          </a:xfrm>
          <a:prstGeom prst="rect">
            <a:avLst/>
          </a:prstGeom>
          <a:noFill/>
          <a:ln w="28575">
            <a:solidFill>
              <a:srgbClr val="92A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7"/>
          <p:cNvSpPr>
            <a:spLocks noGrp="1"/>
          </p:cNvSpPr>
          <p:nvPr>
            <p:ph type="sldNum" sz="quarter" idx="12"/>
          </p:nvPr>
        </p:nvSpPr>
        <p:spPr/>
        <p:txBody>
          <a:bodyPr>
            <a:normAutofit lnSpcReduction="10000"/>
          </a:bodyPr>
          <a:lstStyle/>
          <a:p>
            <a:fld id="{1BD3CE51-BB30-40B0-8C48-21F52062A379}" type="slidenum">
              <a:rPr lang="fr-FR" smtClean="0"/>
              <a:t>1</a:t>
            </a:fld>
            <a:endParaRPr lang="fr-FR"/>
          </a:p>
        </p:txBody>
      </p:sp>
    </p:spTree>
    <p:extLst>
      <p:ext uri="{BB962C8B-B14F-4D97-AF65-F5344CB8AC3E}">
        <p14:creationId xmlns:p14="http://schemas.microsoft.com/office/powerpoint/2010/main" val="231137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6201563" y="167054"/>
            <a:ext cx="2553245" cy="2581614"/>
          </a:xfrm>
          <a:prstGeom prst="rect">
            <a:avLst/>
          </a:prstGeom>
        </p:spPr>
      </p:pic>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a:t>
            </a:r>
            <a:r>
              <a:rPr lang="fr-FR" dirty="0" smtClean="0">
                <a:latin typeface="Segoe UI" panose="020B0502040204020203" pitchFamily="34" charset="0"/>
                <a:cs typeface="Segoe UI" panose="020B0502040204020203" pitchFamily="34" charset="0"/>
              </a:rPr>
              <a:t>4. Field </a:t>
            </a:r>
            <a:r>
              <a:rPr lang="fr-FR" dirty="0" err="1" smtClean="0">
                <a:latin typeface="Segoe UI" panose="020B0502040204020203" pitchFamily="34" charset="0"/>
                <a:cs typeface="Segoe UI" panose="020B0502040204020203" pitchFamily="34" charset="0"/>
              </a:rPr>
              <a:t>Map</a:t>
            </a:r>
            <a:r>
              <a:rPr lang="fr-FR" dirty="0" smtClean="0">
                <a:latin typeface="Segoe UI" panose="020B0502040204020203" pitchFamily="34" charset="0"/>
                <a:cs typeface="Segoe UI" panose="020B0502040204020203" pitchFamily="34" charset="0"/>
              </a:rPr>
              <a:t> </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Image 44"/>
          <p:cNvPicPr>
            <a:picLocks noChangeAspect="1"/>
          </p:cNvPicPr>
          <p:nvPr/>
        </p:nvPicPr>
        <p:blipFill rotWithShape="1">
          <a:blip r:embed="rId4"/>
          <a:srcRect l="46574" r="21348" b="18612"/>
          <a:stretch/>
        </p:blipFill>
        <p:spPr>
          <a:xfrm>
            <a:off x="6573438" y="2849845"/>
            <a:ext cx="4396740" cy="3585655"/>
          </a:xfrm>
          <a:prstGeom prst="rect">
            <a:avLst/>
          </a:prstGeom>
        </p:spPr>
      </p:pic>
      <p:sp>
        <p:nvSpPr>
          <p:cNvPr id="46" name="Rectangle 45"/>
          <p:cNvSpPr/>
          <p:nvPr/>
        </p:nvSpPr>
        <p:spPr>
          <a:xfrm>
            <a:off x="264078" y="1031141"/>
            <a:ext cx="5445842" cy="5632311"/>
          </a:xfrm>
          <a:prstGeom prst="rect">
            <a:avLst/>
          </a:prstGeom>
        </p:spPr>
        <p:txBody>
          <a:bodyPr wrap="square">
            <a:spAutoFit/>
          </a:bodyPr>
          <a:lstStyle/>
          <a:p>
            <a:r>
              <a:rPr lang="en-US" dirty="0" smtClean="0">
                <a:solidFill>
                  <a:srgbClr val="333333"/>
                </a:solidFill>
                <a:latin typeface="Helvetica Neue"/>
              </a:rPr>
              <a:t>fMRI data </a:t>
            </a:r>
            <a:r>
              <a:rPr lang="en-US" dirty="0" smtClean="0">
                <a:solidFill>
                  <a:srgbClr val="333333"/>
                </a:solidFill>
                <a:latin typeface="Helvetica Neue"/>
              </a:rPr>
              <a:t>is usually acquired </a:t>
            </a:r>
            <a:r>
              <a:rPr lang="en-US" dirty="0" smtClean="0">
                <a:solidFill>
                  <a:srgbClr val="333333"/>
                </a:solidFill>
                <a:latin typeface="Helvetica Neue"/>
              </a:rPr>
              <a:t>via Echo Planar Imaging (EPI) for rapid acquisition times. The sequence acquires large amounts of gradient echoes in one TR cycle by rapidly alternating frequencies.</a:t>
            </a:r>
          </a:p>
          <a:p>
            <a:pPr marL="342900" indent="-342900">
              <a:buAutoNum type="arabicPeriod"/>
            </a:pPr>
            <a:endParaRPr lang="en-US" dirty="0">
              <a:solidFill>
                <a:srgbClr val="333333"/>
              </a:solidFill>
              <a:latin typeface="Helvetica Neue"/>
            </a:endParaRPr>
          </a:p>
          <a:p>
            <a:r>
              <a:rPr lang="en-US" dirty="0" smtClean="0">
                <a:solidFill>
                  <a:srgbClr val="333333"/>
                </a:solidFill>
                <a:latin typeface="Helvetica Neue"/>
              </a:rPr>
              <a:t>However, EPI </a:t>
            </a:r>
            <a:r>
              <a:rPr lang="en-US" dirty="0" smtClean="0">
                <a:solidFill>
                  <a:srgbClr val="333333"/>
                </a:solidFill>
                <a:latin typeface="Helvetica Neue"/>
              </a:rPr>
              <a:t>is more </a:t>
            </a:r>
            <a:r>
              <a:rPr lang="en-US" dirty="0" smtClean="0">
                <a:solidFill>
                  <a:srgbClr val="333333"/>
                </a:solidFill>
                <a:latin typeface="Helvetica Neue"/>
              </a:rPr>
              <a:t>sensitive to </a:t>
            </a:r>
            <a:r>
              <a:rPr lang="en-US" dirty="0" smtClean="0">
                <a:solidFill>
                  <a:srgbClr val="333333"/>
                </a:solidFill>
                <a:latin typeface="Helvetica Neue"/>
              </a:rPr>
              <a:t>spatial disturbances </a:t>
            </a:r>
            <a:r>
              <a:rPr lang="en-US" dirty="0" smtClean="0">
                <a:solidFill>
                  <a:srgbClr val="333333"/>
                </a:solidFill>
                <a:latin typeface="Helvetica Neue"/>
              </a:rPr>
              <a:t>(inhomogeneity</a:t>
            </a:r>
            <a:r>
              <a:rPr lang="en-US" dirty="0" smtClean="0">
                <a:solidFill>
                  <a:srgbClr val="333333"/>
                </a:solidFill>
                <a:latin typeface="Helvetica Neue"/>
              </a:rPr>
              <a:t>) of the magnetic field, induced by ferromagnetic components of the magnet or the patient. The result is varyin</a:t>
            </a:r>
            <a:r>
              <a:rPr lang="en-US" dirty="0" smtClean="0">
                <a:solidFill>
                  <a:srgbClr val="333333"/>
                </a:solidFill>
                <a:latin typeface="Helvetica Neue"/>
              </a:rPr>
              <a:t>g </a:t>
            </a:r>
            <a:r>
              <a:rPr lang="en-GB" dirty="0" smtClean="0">
                <a:solidFill>
                  <a:srgbClr val="333333"/>
                </a:solidFill>
                <a:latin typeface="Helvetica Neue"/>
              </a:rPr>
              <a:t>image </a:t>
            </a:r>
            <a:r>
              <a:rPr lang="en-GB" dirty="0">
                <a:solidFill>
                  <a:srgbClr val="333333"/>
                </a:solidFill>
                <a:latin typeface="Helvetica Neue"/>
              </a:rPr>
              <a:t>quality +</a:t>
            </a:r>
            <a:r>
              <a:rPr lang="en-GB" dirty="0" smtClean="0">
                <a:solidFill>
                  <a:srgbClr val="333333"/>
                </a:solidFill>
                <a:latin typeface="Helvetica Neue"/>
              </a:rPr>
              <a:t> </a:t>
            </a:r>
            <a:r>
              <a:rPr lang="en-GB" dirty="0" err="1" smtClean="0">
                <a:solidFill>
                  <a:srgbClr val="333333"/>
                </a:solidFill>
                <a:latin typeface="Helvetica Neue"/>
              </a:rPr>
              <a:t>artifacts</a:t>
            </a:r>
            <a:r>
              <a:rPr lang="en-US" dirty="0" smtClean="0">
                <a:solidFill>
                  <a:srgbClr val="333333"/>
                </a:solidFill>
                <a:latin typeface="Helvetica Neue"/>
              </a:rPr>
              <a:t>. </a:t>
            </a:r>
          </a:p>
          <a:p>
            <a:endParaRPr lang="en-US" dirty="0" smtClean="0">
              <a:solidFill>
                <a:srgbClr val="333333"/>
              </a:solidFill>
              <a:latin typeface="Helvetica Neue"/>
            </a:endParaRPr>
          </a:p>
          <a:p>
            <a:r>
              <a:rPr lang="en-US" dirty="0" smtClean="0">
                <a:solidFill>
                  <a:srgbClr val="333333"/>
                </a:solidFill>
                <a:latin typeface="Helvetica Neue"/>
              </a:rPr>
              <a:t>A </a:t>
            </a:r>
            <a:r>
              <a:rPr lang="en-US" dirty="0" err="1" smtClean="0">
                <a:solidFill>
                  <a:srgbClr val="333333"/>
                </a:solidFill>
                <a:latin typeface="Helvetica Neue"/>
              </a:rPr>
              <a:t>fieldmap</a:t>
            </a:r>
            <a:r>
              <a:rPr lang="en-US" dirty="0" smtClean="0">
                <a:solidFill>
                  <a:srgbClr val="333333"/>
                </a:solidFill>
                <a:latin typeface="Helvetica Neue"/>
              </a:rPr>
              <a:t> is a measure of such deviations. We use the </a:t>
            </a:r>
            <a:r>
              <a:rPr lang="en-US" dirty="0" err="1" smtClean="0">
                <a:solidFill>
                  <a:srgbClr val="333333"/>
                </a:solidFill>
                <a:latin typeface="Helvetica Neue"/>
              </a:rPr>
              <a:t>Fieldmap</a:t>
            </a:r>
            <a:r>
              <a:rPr lang="en-US" dirty="0" smtClean="0">
                <a:solidFill>
                  <a:srgbClr val="333333"/>
                </a:solidFill>
                <a:latin typeface="Helvetica Neue"/>
              </a:rPr>
              <a:t> toolbox to address the difference between two echoes, and to correct the distortions. The file will be used later in the preprocessing.</a:t>
            </a:r>
          </a:p>
          <a:p>
            <a:endParaRPr lang="en-US" dirty="0">
              <a:solidFill>
                <a:srgbClr val="333333"/>
              </a:solidFill>
              <a:latin typeface="Helvetica Neue"/>
            </a:endParaRPr>
          </a:p>
          <a:p>
            <a:r>
              <a:rPr lang="en-US" dirty="0">
                <a:solidFill>
                  <a:srgbClr val="333333"/>
                </a:solidFill>
                <a:latin typeface="Helvetica Neue"/>
              </a:rPr>
              <a:t>More </a:t>
            </a:r>
            <a:r>
              <a:rPr lang="en-US" dirty="0" smtClean="0">
                <a:solidFill>
                  <a:srgbClr val="333333"/>
                </a:solidFill>
                <a:latin typeface="Helvetica Neue"/>
              </a:rPr>
              <a:t>at FSL Course: EPI Distortion Correction and Registration:</a:t>
            </a:r>
          </a:p>
          <a:p>
            <a:r>
              <a:rPr lang="en-US" dirty="0" smtClean="0">
                <a:solidFill>
                  <a:srgbClr val="333333"/>
                </a:solidFill>
                <a:latin typeface="Helvetica Neue"/>
              </a:rPr>
              <a:t>https</a:t>
            </a:r>
            <a:r>
              <a:rPr lang="en-US" dirty="0">
                <a:solidFill>
                  <a:srgbClr val="333333"/>
                </a:solidFill>
                <a:latin typeface="Helvetica Neue"/>
              </a:rPr>
              <a:t>://www.youtube.com/watch?v=DfGIZcEvQus</a:t>
            </a:r>
            <a:endParaRPr lang="fr-FR" dirty="0"/>
          </a:p>
        </p:txBody>
      </p:sp>
      <p:pic>
        <p:nvPicPr>
          <p:cNvPr id="1026" name="Picture 2" descr="Gradient Echo (G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4695" y="509700"/>
            <a:ext cx="29051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846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age 9"/>
          <p:cNvPicPr>
            <a:picLocks noChangeAspect="1"/>
          </p:cNvPicPr>
          <p:nvPr/>
        </p:nvPicPr>
        <p:blipFill>
          <a:blip r:embed="rId2"/>
          <a:stretch>
            <a:fillRect/>
          </a:stretch>
        </p:blipFill>
        <p:spPr>
          <a:xfrm>
            <a:off x="3854087" y="1108978"/>
            <a:ext cx="4556852" cy="5381991"/>
          </a:xfrm>
          <a:prstGeom prst="rect">
            <a:avLst/>
          </a:prstGeom>
        </p:spPr>
      </p:pic>
      <p:sp>
        <p:nvSpPr>
          <p:cNvPr id="20"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fMRI</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parameters</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example</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87209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5</a:t>
            </a:r>
            <a:r>
              <a:rPr lang="fr-FR" dirty="0" smtClean="0">
                <a:latin typeface="Segoe UI" panose="020B0502040204020203" pitchFamily="34" charset="0"/>
                <a:cs typeface="Segoe UI" panose="020B0502040204020203" pitchFamily="34" charset="0"/>
              </a:rPr>
              <a:t>. Slice timing</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88620" y="1072754"/>
            <a:ext cx="6096000" cy="2246769"/>
          </a:xfrm>
          <a:prstGeom prst="rect">
            <a:avLst/>
          </a:prstGeom>
        </p:spPr>
        <p:txBody>
          <a:bodyPr>
            <a:spAutoFit/>
          </a:bodyPr>
          <a:lstStyle/>
          <a:p>
            <a:r>
              <a:rPr lang="en-US" sz="2000" b="1" dirty="0" smtClean="0">
                <a:solidFill>
                  <a:srgbClr val="000000"/>
                </a:solidFill>
                <a:latin typeface="Segoe UI" panose="020B0502040204020203" pitchFamily="34" charset="0"/>
                <a:cs typeface="Segoe UI" panose="020B0502040204020203" pitchFamily="34" charset="0"/>
              </a:rPr>
              <a:t>Correcting assumption 2:</a:t>
            </a:r>
          </a:p>
          <a:p>
            <a:endParaRPr lang="en-US" sz="2000" dirty="0" smtClean="0">
              <a:solidFill>
                <a:srgbClr val="00000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smtClean="0">
                <a:solidFill>
                  <a:srgbClr val="000000"/>
                </a:solidFill>
                <a:latin typeface="Segoe UI" panose="020B0502040204020203" pitchFamily="34" charset="0"/>
                <a:cs typeface="Segoe UI" panose="020B0502040204020203" pitchFamily="34" charset="0"/>
              </a:rPr>
              <a:t>We construct brain volumes by sampling </a:t>
            </a:r>
            <a:r>
              <a:rPr lang="en-US" sz="2000" dirty="0">
                <a:solidFill>
                  <a:srgbClr val="000000"/>
                </a:solidFill>
                <a:latin typeface="Segoe UI" panose="020B0502040204020203" pitchFamily="34" charset="0"/>
                <a:cs typeface="Segoe UI" panose="020B0502040204020203" pitchFamily="34" charset="0"/>
              </a:rPr>
              <a:t>multiple slices of the brain </a:t>
            </a:r>
            <a:r>
              <a:rPr lang="en-US" sz="2000" dirty="0" smtClean="0">
                <a:solidFill>
                  <a:srgbClr val="000000"/>
                </a:solidFill>
                <a:latin typeface="Segoe UI" panose="020B0502040204020203" pitchFamily="34" charset="0"/>
                <a:cs typeface="Segoe UI" panose="020B0502040204020203" pitchFamily="34" charset="0"/>
              </a:rPr>
              <a:t>during each </a:t>
            </a:r>
            <a:r>
              <a:rPr lang="en-US" sz="2000" dirty="0">
                <a:solidFill>
                  <a:srgbClr val="000000"/>
                </a:solidFill>
                <a:latin typeface="Segoe UI" panose="020B0502040204020203" pitchFamily="34" charset="0"/>
                <a:cs typeface="Segoe UI" panose="020B0502040204020203" pitchFamily="34" charset="0"/>
              </a:rPr>
              <a:t>individual repetition time (TR) </a:t>
            </a:r>
            <a:endParaRPr lang="en-US" sz="2000" dirty="0" smtClean="0">
              <a:solidFill>
                <a:srgbClr val="00000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smtClean="0">
                <a:solidFill>
                  <a:srgbClr val="000000"/>
                </a:solidFill>
                <a:latin typeface="Segoe UI" panose="020B0502040204020203" pitchFamily="34" charset="0"/>
                <a:cs typeface="Segoe UI" panose="020B0502040204020203" pitchFamily="34" charset="0"/>
              </a:rPr>
              <a:t>Each </a:t>
            </a:r>
            <a:r>
              <a:rPr lang="en-US" sz="2000" dirty="0">
                <a:solidFill>
                  <a:srgbClr val="000000"/>
                </a:solidFill>
                <a:latin typeface="Segoe UI" panose="020B0502040204020203" pitchFamily="34" charset="0"/>
                <a:cs typeface="Segoe UI" panose="020B0502040204020203" pitchFamily="34" charset="0"/>
              </a:rPr>
              <a:t>slice is sampled at a slightly </a:t>
            </a:r>
            <a:r>
              <a:rPr lang="en-US" sz="2000" dirty="0" smtClean="0">
                <a:solidFill>
                  <a:srgbClr val="000000"/>
                </a:solidFill>
                <a:latin typeface="Segoe UI" panose="020B0502040204020203" pitchFamily="34" charset="0"/>
                <a:cs typeface="Segoe UI" panose="020B0502040204020203" pitchFamily="34" charset="0"/>
              </a:rPr>
              <a:t>different time </a:t>
            </a:r>
            <a:r>
              <a:rPr lang="en-US" sz="2000" dirty="0" smtClean="0">
                <a:solidFill>
                  <a:srgbClr val="000000"/>
                </a:solidFill>
                <a:latin typeface="Segoe UI" panose="020B0502040204020203" pitchFamily="34" charset="0"/>
                <a:cs typeface="Segoe UI" panose="020B0502040204020203" pitchFamily="34" charset="0"/>
              </a:rPr>
              <a:t>points</a:t>
            </a:r>
            <a:endParaRPr lang="en-US" sz="2000" dirty="0" smtClean="0">
              <a:solidFill>
                <a:srgbClr val="000000"/>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2"/>
          <a:stretch>
            <a:fillRect/>
          </a:stretch>
        </p:blipFill>
        <p:spPr>
          <a:xfrm>
            <a:off x="6462077" y="1648225"/>
            <a:ext cx="4830763" cy="1295975"/>
          </a:xfrm>
          <a:prstGeom prst="rect">
            <a:avLst/>
          </a:prstGeom>
        </p:spPr>
      </p:pic>
      <p:grpSp>
        <p:nvGrpSpPr>
          <p:cNvPr id="8" name="Groupe 7"/>
          <p:cNvGrpSpPr/>
          <p:nvPr/>
        </p:nvGrpSpPr>
        <p:grpSpPr>
          <a:xfrm>
            <a:off x="668336" y="4763720"/>
            <a:ext cx="10624504" cy="1323439"/>
            <a:chOff x="668336" y="4692600"/>
            <a:chExt cx="10624504" cy="1323439"/>
          </a:xfrm>
        </p:grpSpPr>
        <p:pic>
          <p:nvPicPr>
            <p:cNvPr id="17" name="Image 16"/>
            <p:cNvPicPr>
              <a:picLocks noChangeAspect="1"/>
            </p:cNvPicPr>
            <p:nvPr/>
          </p:nvPicPr>
          <p:blipFill>
            <a:blip r:embed="rId3"/>
            <a:stretch>
              <a:fillRect/>
            </a:stretch>
          </p:blipFill>
          <p:spPr>
            <a:xfrm>
              <a:off x="668336" y="4692600"/>
              <a:ext cx="4948003" cy="1283441"/>
            </a:xfrm>
            <a:prstGeom prst="rect">
              <a:avLst/>
            </a:prstGeom>
          </p:spPr>
        </p:pic>
        <p:sp>
          <p:nvSpPr>
            <p:cNvPr id="18" name="Rectangle 17"/>
            <p:cNvSpPr/>
            <p:nvPr/>
          </p:nvSpPr>
          <p:spPr>
            <a:xfrm>
              <a:off x="5676800" y="4692600"/>
              <a:ext cx="5616040" cy="1323439"/>
            </a:xfrm>
            <a:prstGeom prst="rect">
              <a:avLst/>
            </a:prstGeom>
          </p:spPr>
          <p:txBody>
            <a:bodyPr wrap="square">
              <a:spAutoFit/>
            </a:bodyPr>
            <a:lstStyle/>
            <a:p>
              <a:r>
                <a:rPr lang="fr-FR" sz="2000" dirty="0">
                  <a:solidFill>
                    <a:srgbClr val="0070C0"/>
                  </a:solidFill>
                  <a:latin typeface="Segoe UI" panose="020B0502040204020203" pitchFamily="34" charset="0"/>
                  <a:cs typeface="Segoe UI" panose="020B0502040204020203" pitchFamily="34" charset="0"/>
                </a:rPr>
                <a:t>Temporal Interpolation</a:t>
              </a:r>
            </a:p>
            <a:p>
              <a:pPr marL="342900" indent="-342900">
                <a:buFont typeface="Arial" panose="020B0604020202020204" pitchFamily="34" charset="0"/>
                <a:buChar char="•"/>
              </a:pPr>
              <a:r>
                <a:rPr lang="en-US" sz="2000" dirty="0" smtClean="0">
                  <a:solidFill>
                    <a:srgbClr val="000000"/>
                  </a:solidFill>
                  <a:latin typeface="Segoe UI" panose="020B0502040204020203" pitchFamily="34" charset="0"/>
                  <a:cs typeface="Segoe UI" panose="020B0502040204020203" pitchFamily="34" charset="0"/>
                </a:rPr>
                <a:t>Use </a:t>
              </a:r>
              <a:r>
                <a:rPr lang="en-US" sz="2000" dirty="0">
                  <a:solidFill>
                    <a:srgbClr val="000000"/>
                  </a:solidFill>
                  <a:latin typeface="Segoe UI" panose="020B0502040204020203" pitchFamily="34" charset="0"/>
                  <a:cs typeface="Segoe UI" panose="020B0502040204020203" pitchFamily="34" charset="0"/>
                </a:rPr>
                <a:t>information from nearby time points to </a:t>
              </a:r>
              <a:r>
                <a:rPr lang="en-US" sz="2000" dirty="0" smtClean="0">
                  <a:solidFill>
                    <a:srgbClr val="000000"/>
                  </a:solidFill>
                  <a:latin typeface="Segoe UI" panose="020B0502040204020203" pitchFamily="34" charset="0"/>
                  <a:cs typeface="Segoe UI" panose="020B0502040204020203" pitchFamily="34" charset="0"/>
                </a:rPr>
                <a:t>estimate the </a:t>
              </a:r>
              <a:r>
                <a:rPr lang="en-US" sz="2000" dirty="0">
                  <a:solidFill>
                    <a:srgbClr val="000000"/>
                  </a:solidFill>
                  <a:latin typeface="Segoe UI" panose="020B0502040204020203" pitchFamily="34" charset="0"/>
                  <a:cs typeface="Segoe UI" panose="020B0502040204020203" pitchFamily="34" charset="0"/>
                </a:rPr>
                <a:t>amplitude of the MR signal at the onset of </a:t>
              </a:r>
              <a:r>
                <a:rPr lang="en-US" sz="2000" dirty="0" smtClean="0">
                  <a:solidFill>
                    <a:srgbClr val="000000"/>
                  </a:solidFill>
                  <a:latin typeface="Segoe UI" panose="020B0502040204020203" pitchFamily="34" charset="0"/>
                  <a:cs typeface="Segoe UI" panose="020B0502040204020203" pitchFamily="34" charset="0"/>
                </a:rPr>
                <a:t>each </a:t>
              </a:r>
              <a:r>
                <a:rPr lang="fr-FR" sz="2000" dirty="0" smtClean="0">
                  <a:solidFill>
                    <a:srgbClr val="000000"/>
                  </a:solidFill>
                  <a:latin typeface="Segoe UI" panose="020B0502040204020203" pitchFamily="34" charset="0"/>
                  <a:cs typeface="Segoe UI" panose="020B0502040204020203" pitchFamily="34" charset="0"/>
                </a:rPr>
                <a:t>TR</a:t>
              </a:r>
              <a:endParaRPr lang="fr-FR" sz="2000" dirty="0">
                <a:solidFill>
                  <a:srgbClr val="000000"/>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388620" y="3143727"/>
            <a:ext cx="10845599" cy="1231845"/>
            <a:chOff x="388620" y="3143727"/>
            <a:chExt cx="10845599" cy="1231845"/>
          </a:xfrm>
        </p:grpSpPr>
        <p:pic>
          <p:nvPicPr>
            <p:cNvPr id="16" name="Image 15"/>
            <p:cNvPicPr>
              <a:picLocks noChangeAspect="1"/>
            </p:cNvPicPr>
            <p:nvPr/>
          </p:nvPicPr>
          <p:blipFill>
            <a:blip r:embed="rId4"/>
            <a:stretch>
              <a:fillRect/>
            </a:stretch>
          </p:blipFill>
          <p:spPr>
            <a:xfrm>
              <a:off x="6403456" y="3143727"/>
              <a:ext cx="4830763" cy="1231845"/>
            </a:xfrm>
            <a:prstGeom prst="rect">
              <a:avLst/>
            </a:prstGeom>
          </p:spPr>
        </p:pic>
        <p:sp>
          <p:nvSpPr>
            <p:cNvPr id="3" name="Rectangle 2"/>
            <p:cNvSpPr/>
            <p:nvPr/>
          </p:nvSpPr>
          <p:spPr>
            <a:xfrm>
              <a:off x="388620" y="3519050"/>
              <a:ext cx="6096000" cy="707886"/>
            </a:xfrm>
            <a:prstGeom prst="rect">
              <a:avLst/>
            </a:prstGeom>
          </p:spPr>
          <p:txBody>
            <a:bodyPr>
              <a:spAutoFit/>
            </a:bodyPr>
            <a:lstStyle/>
            <a:p>
              <a:r>
                <a:rPr lang="en-US" sz="2000" dirty="0">
                  <a:solidFill>
                    <a:srgbClr val="0066FF"/>
                  </a:solidFill>
                  <a:latin typeface="Segoe UI" panose="020B0502040204020203" pitchFamily="34" charset="0"/>
                  <a:cs typeface="Segoe UI" panose="020B0502040204020203" pitchFamily="34" charset="0"/>
                </a:rPr>
                <a:t>• </a:t>
              </a:r>
              <a:r>
                <a:rPr lang="en-US" sz="2000" dirty="0">
                  <a:solidFill>
                    <a:srgbClr val="0070C0"/>
                  </a:solidFill>
                  <a:latin typeface="Segoe UI" panose="020B0502040204020203" pitchFamily="34" charset="0"/>
                  <a:cs typeface="Segoe UI" panose="020B0502040204020203" pitchFamily="34" charset="0"/>
                </a:rPr>
                <a:t>Slice time correction</a:t>
              </a:r>
              <a:r>
                <a:rPr lang="en-US" sz="2000" dirty="0">
                  <a:solidFill>
                    <a:srgbClr val="0066FF"/>
                  </a:solidFill>
                  <a:latin typeface="Segoe UI" panose="020B0502040204020203" pitchFamily="34" charset="0"/>
                  <a:cs typeface="Segoe UI" panose="020B0502040204020203" pitchFamily="34" charset="0"/>
                </a:rPr>
                <a:t> </a:t>
              </a:r>
              <a:r>
                <a:rPr lang="en-US" sz="2000" dirty="0">
                  <a:solidFill>
                    <a:srgbClr val="000000"/>
                  </a:solidFill>
                  <a:latin typeface="Segoe UI" panose="020B0502040204020203" pitchFamily="34" charset="0"/>
                  <a:cs typeface="Segoe UI" panose="020B0502040204020203" pitchFamily="34" charset="0"/>
                </a:rPr>
                <a:t>shifts each voxel's time series so that they all appear as sampled </a:t>
              </a:r>
              <a:r>
                <a:rPr lang="fr-FR" sz="2000" dirty="0" err="1">
                  <a:solidFill>
                    <a:srgbClr val="000000"/>
                  </a:solidFill>
                  <a:latin typeface="Segoe UI" panose="020B0502040204020203" pitchFamily="34" charset="0"/>
                  <a:cs typeface="Segoe UI" panose="020B0502040204020203" pitchFamily="34" charset="0"/>
                </a:rPr>
                <a:t>simultaneously</a:t>
              </a:r>
              <a:r>
                <a:rPr lang="fr-FR" sz="2000" dirty="0">
                  <a:solidFill>
                    <a:srgbClr val="000000"/>
                  </a:solidFill>
                  <a:latin typeface="Segoe UI" panose="020B0502040204020203" pitchFamily="34" charset="0"/>
                  <a:cs typeface="Segoe UI" panose="020B0502040204020203" pitchFamily="34" charset="0"/>
                </a:rPr>
                <a:t>.</a:t>
              </a:r>
              <a:endParaRPr lang="fr-FR" sz="20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5468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normAutofit/>
          </a:bodyPr>
          <a:lstStyle/>
          <a:p>
            <a:r>
              <a:rPr lang="fr-FR" sz="4300" dirty="0">
                <a:latin typeface="Segoe UI" panose="020B0502040204020203" pitchFamily="34" charset="0"/>
                <a:cs typeface="Segoe UI" panose="020B0502040204020203" pitchFamily="34" charset="0"/>
              </a:rPr>
              <a:t>Pipeline: </a:t>
            </a:r>
            <a:r>
              <a:rPr lang="fr-FR" sz="4300" dirty="0" smtClean="0">
                <a:latin typeface="Segoe UI" panose="020B0502040204020203" pitchFamily="34" charset="0"/>
                <a:cs typeface="Segoe UI" panose="020B0502040204020203" pitchFamily="34" charset="0"/>
              </a:rPr>
              <a:t>6. Registration (</a:t>
            </a:r>
            <a:r>
              <a:rPr lang="fr-FR" sz="4300" dirty="0" err="1" smtClean="0">
                <a:latin typeface="Segoe UI" panose="020B0502040204020203" pitchFamily="34" charset="0"/>
                <a:cs typeface="Segoe UI" panose="020B0502040204020203" pitchFamily="34" charset="0"/>
              </a:rPr>
              <a:t>Realign</a:t>
            </a:r>
            <a:r>
              <a:rPr lang="fr-FR" sz="4300" dirty="0" smtClean="0">
                <a:latin typeface="Segoe UI" panose="020B0502040204020203" pitchFamily="34" charset="0"/>
                <a:cs typeface="Segoe UI" panose="020B0502040204020203" pitchFamily="34" charset="0"/>
              </a:rPr>
              <a:t> &amp; </a:t>
            </a:r>
            <a:r>
              <a:rPr lang="fr-FR" sz="4300" dirty="0" err="1" smtClean="0">
                <a:latin typeface="Segoe UI" panose="020B0502040204020203" pitchFamily="34" charset="0"/>
                <a:cs typeface="Segoe UI" panose="020B0502040204020203" pitchFamily="34" charset="0"/>
              </a:rPr>
              <a:t>unwarp</a:t>
            </a:r>
            <a:r>
              <a:rPr lang="fr-FR" sz="4300" dirty="0" smtClean="0">
                <a:latin typeface="Segoe UI" panose="020B0502040204020203" pitchFamily="34" charset="0"/>
                <a:cs typeface="Segoe UI" panose="020B0502040204020203" pitchFamily="34" charset="0"/>
              </a:rPr>
              <a:t>)</a:t>
            </a:r>
            <a:endParaRPr lang="fr-FR" sz="4300"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314633" y="992282"/>
            <a:ext cx="5761047" cy="1754326"/>
          </a:xfrm>
          <a:prstGeom prst="rect">
            <a:avLst/>
          </a:prstGeom>
        </p:spPr>
        <p:txBody>
          <a:bodyPr wrap="square">
            <a:spAutoFit/>
          </a:bodyPr>
          <a:lstStyle/>
          <a:p>
            <a:r>
              <a:rPr lang="en-US" b="1" dirty="0" smtClean="0">
                <a:solidFill>
                  <a:srgbClr val="000000"/>
                </a:solidFill>
                <a:latin typeface="HelveticaNeue-Light"/>
              </a:rPr>
              <a:t>Correcting assumption 1:</a:t>
            </a:r>
          </a:p>
          <a:p>
            <a:pPr marL="285750" indent="-285750">
              <a:buFont typeface="Arial" panose="020B0604020202020204" pitchFamily="34" charset="0"/>
              <a:buChar char="•"/>
            </a:pPr>
            <a:r>
              <a:rPr lang="en-US" dirty="0" smtClean="0">
                <a:solidFill>
                  <a:srgbClr val="000000"/>
                </a:solidFill>
                <a:latin typeface="HelveticaNeue-Light"/>
              </a:rPr>
              <a:t>When </a:t>
            </a:r>
            <a:r>
              <a:rPr lang="en-US" dirty="0">
                <a:solidFill>
                  <a:srgbClr val="000000"/>
                </a:solidFill>
                <a:latin typeface="HelveticaNeue-Light"/>
              </a:rPr>
              <a:t>analyzing the time series associated with </a:t>
            </a:r>
            <a:r>
              <a:rPr lang="en-US" dirty="0" smtClean="0">
                <a:solidFill>
                  <a:srgbClr val="000000"/>
                </a:solidFill>
                <a:latin typeface="HelveticaNeue-Light"/>
              </a:rPr>
              <a:t>a voxel</a:t>
            </a:r>
            <a:r>
              <a:rPr lang="en-US" dirty="0">
                <a:solidFill>
                  <a:srgbClr val="000000"/>
                </a:solidFill>
                <a:latin typeface="HelveticaNeue-Light"/>
              </a:rPr>
              <a:t>, we assume </a:t>
            </a:r>
            <a:r>
              <a:rPr lang="en-US" dirty="0" smtClean="0">
                <a:solidFill>
                  <a:srgbClr val="000000"/>
                </a:solidFill>
                <a:latin typeface="HelveticaNeue-Light"/>
              </a:rPr>
              <a:t>it </a:t>
            </a:r>
            <a:r>
              <a:rPr lang="en-US" dirty="0">
                <a:solidFill>
                  <a:srgbClr val="000000"/>
                </a:solidFill>
                <a:latin typeface="HelveticaNeue-Light"/>
              </a:rPr>
              <a:t>depicts the same </a:t>
            </a:r>
            <a:r>
              <a:rPr lang="en-US" dirty="0" smtClean="0">
                <a:solidFill>
                  <a:srgbClr val="000000"/>
                </a:solidFill>
                <a:latin typeface="HelveticaNeue-Light"/>
              </a:rPr>
              <a:t>region of </a:t>
            </a:r>
            <a:r>
              <a:rPr lang="en-US" dirty="0">
                <a:solidFill>
                  <a:srgbClr val="000000"/>
                </a:solidFill>
                <a:latin typeface="HelveticaNeue-Light"/>
              </a:rPr>
              <a:t>the </a:t>
            </a:r>
            <a:r>
              <a:rPr lang="en-US" dirty="0" smtClean="0">
                <a:solidFill>
                  <a:srgbClr val="000000"/>
                </a:solidFill>
                <a:latin typeface="HelveticaNeue-Light"/>
              </a:rPr>
              <a:t>brain </a:t>
            </a:r>
            <a:r>
              <a:rPr lang="en-US" dirty="0">
                <a:solidFill>
                  <a:srgbClr val="000000"/>
                </a:solidFill>
                <a:latin typeface="HelveticaNeue-Light"/>
              </a:rPr>
              <a:t>at every time </a:t>
            </a:r>
            <a:r>
              <a:rPr lang="en-US" dirty="0" smtClean="0">
                <a:solidFill>
                  <a:srgbClr val="000000"/>
                </a:solidFill>
                <a:latin typeface="HelveticaNeue-Light"/>
              </a:rPr>
              <a:t>point</a:t>
            </a:r>
          </a:p>
          <a:p>
            <a:pPr marL="285750" indent="-285750">
              <a:buFont typeface="Arial" panose="020B0604020202020204" pitchFamily="34" charset="0"/>
              <a:buChar char="•"/>
            </a:pPr>
            <a:r>
              <a:rPr lang="en-US" dirty="0" smtClean="0">
                <a:solidFill>
                  <a:srgbClr val="0070C0"/>
                </a:solidFill>
                <a:latin typeface="HelveticaNeue-Light"/>
              </a:rPr>
              <a:t>Movements such as head </a:t>
            </a:r>
            <a:r>
              <a:rPr lang="en-US" dirty="0">
                <a:solidFill>
                  <a:srgbClr val="0070C0"/>
                </a:solidFill>
                <a:latin typeface="HelveticaNeue-Light"/>
              </a:rPr>
              <a:t>motion may make this assumption </a:t>
            </a:r>
            <a:r>
              <a:rPr lang="en-US" dirty="0" smtClean="0">
                <a:solidFill>
                  <a:srgbClr val="0070C0"/>
                </a:solidFill>
                <a:latin typeface="HelveticaNeue-Light"/>
              </a:rPr>
              <a:t>incorrect</a:t>
            </a:r>
          </a:p>
        </p:txBody>
      </p:sp>
      <p:sp>
        <p:nvSpPr>
          <p:cNvPr id="3" name="Rectangle 2"/>
          <p:cNvSpPr/>
          <p:nvPr/>
        </p:nvSpPr>
        <p:spPr>
          <a:xfrm>
            <a:off x="314633" y="2933355"/>
            <a:ext cx="5761048" cy="923330"/>
          </a:xfrm>
          <a:prstGeom prst="rect">
            <a:avLst/>
          </a:prstGeom>
        </p:spPr>
        <p:txBody>
          <a:bodyPr wrap="square">
            <a:spAutoFit/>
          </a:bodyPr>
          <a:lstStyle/>
          <a:p>
            <a:r>
              <a:rPr lang="en-US" dirty="0" smtClean="0">
                <a:solidFill>
                  <a:srgbClr val="000000"/>
                </a:solidFill>
                <a:latin typeface="HelveticaNeue-Light"/>
              </a:rPr>
              <a:t>We correct that by looking for the </a:t>
            </a:r>
            <a:r>
              <a:rPr lang="en-US" dirty="0">
                <a:solidFill>
                  <a:srgbClr val="000000"/>
                </a:solidFill>
                <a:latin typeface="HelveticaNeue-Light"/>
              </a:rPr>
              <a:t>best possible </a:t>
            </a:r>
            <a:r>
              <a:rPr lang="en-US" dirty="0" smtClean="0">
                <a:solidFill>
                  <a:srgbClr val="000000"/>
                </a:solidFill>
                <a:latin typeface="HelveticaNeue-Light"/>
              </a:rPr>
              <a:t>alignment between </a:t>
            </a:r>
            <a:r>
              <a:rPr lang="en-US" dirty="0">
                <a:solidFill>
                  <a:srgbClr val="000000"/>
                </a:solidFill>
                <a:latin typeface="HelveticaNeue-Light"/>
              </a:rPr>
              <a:t>an input image and some </a:t>
            </a:r>
            <a:r>
              <a:rPr lang="en-US" dirty="0">
                <a:solidFill>
                  <a:srgbClr val="0070C0"/>
                </a:solidFill>
                <a:latin typeface="HelveticaNeue-Light"/>
              </a:rPr>
              <a:t>target </a:t>
            </a:r>
            <a:r>
              <a:rPr lang="en-US" dirty="0" smtClean="0">
                <a:solidFill>
                  <a:srgbClr val="0070C0"/>
                </a:solidFill>
                <a:latin typeface="HelveticaNeue-Light"/>
              </a:rPr>
              <a:t>image  (i.e., registration</a:t>
            </a:r>
            <a:r>
              <a:rPr lang="en-US" dirty="0" smtClean="0">
                <a:solidFill>
                  <a:srgbClr val="0070C0"/>
                </a:solidFill>
                <a:latin typeface="HelveticaNeue-Light"/>
              </a:rPr>
              <a:t>):</a:t>
            </a:r>
            <a:endParaRPr lang="en-US" dirty="0">
              <a:solidFill>
                <a:srgbClr val="000000"/>
              </a:solidFill>
              <a:latin typeface="HelveticaNeue-Light"/>
            </a:endParaRPr>
          </a:p>
        </p:txBody>
      </p:sp>
      <p:grpSp>
        <p:nvGrpSpPr>
          <p:cNvPr id="10" name="Groupe 9"/>
          <p:cNvGrpSpPr/>
          <p:nvPr/>
        </p:nvGrpSpPr>
        <p:grpSpPr>
          <a:xfrm>
            <a:off x="6333962" y="1020479"/>
            <a:ext cx="4958878" cy="5629354"/>
            <a:chOff x="6333962" y="1020479"/>
            <a:chExt cx="4958878" cy="5629354"/>
          </a:xfrm>
        </p:grpSpPr>
        <p:pic>
          <p:nvPicPr>
            <p:cNvPr id="7" name="Image 6"/>
            <p:cNvPicPr>
              <a:picLocks noChangeAspect="1"/>
            </p:cNvPicPr>
            <p:nvPr/>
          </p:nvPicPr>
          <p:blipFill>
            <a:blip r:embed="rId3"/>
            <a:stretch>
              <a:fillRect/>
            </a:stretch>
          </p:blipFill>
          <p:spPr>
            <a:xfrm>
              <a:off x="7230097" y="3954443"/>
              <a:ext cx="2812836" cy="2695390"/>
            </a:xfrm>
            <a:prstGeom prst="rect">
              <a:avLst/>
            </a:prstGeom>
          </p:spPr>
        </p:pic>
        <p:sp>
          <p:nvSpPr>
            <p:cNvPr id="8" name="Rectangle 7"/>
            <p:cNvSpPr/>
            <p:nvPr/>
          </p:nvSpPr>
          <p:spPr>
            <a:xfrm>
              <a:off x="6333962" y="1020479"/>
              <a:ext cx="4958878" cy="2585323"/>
            </a:xfrm>
            <a:prstGeom prst="rect">
              <a:avLst/>
            </a:prstGeom>
          </p:spPr>
          <p:txBody>
            <a:bodyPr wrap="square">
              <a:spAutoFit/>
            </a:bodyPr>
            <a:lstStyle/>
            <a:p>
              <a:r>
                <a:rPr lang="fr-FR" dirty="0" err="1" smtClean="0">
                  <a:solidFill>
                    <a:srgbClr val="0070C0"/>
                  </a:solidFill>
                  <a:latin typeface="HelveticaNeue-Light"/>
                </a:rPr>
                <a:t>Realignment</a:t>
              </a:r>
              <a:r>
                <a:rPr lang="fr-FR" dirty="0" smtClean="0">
                  <a:solidFill>
                    <a:srgbClr val="0070C0"/>
                  </a:solidFill>
                  <a:latin typeface="HelveticaNeue-Light"/>
                </a:rPr>
                <a:t> via </a:t>
              </a:r>
              <a:r>
                <a:rPr lang="fr-FR" dirty="0" err="1" smtClean="0">
                  <a:solidFill>
                    <a:srgbClr val="0070C0"/>
                  </a:solidFill>
                  <a:latin typeface="HelveticaNeue-Light"/>
                </a:rPr>
                <a:t>linear</a:t>
              </a:r>
              <a:r>
                <a:rPr lang="fr-FR" dirty="0" smtClean="0">
                  <a:solidFill>
                    <a:srgbClr val="0070C0"/>
                  </a:solidFill>
                  <a:latin typeface="HelveticaNeue-Light"/>
                </a:rPr>
                <a:t> transformations:</a:t>
              </a:r>
              <a:endParaRPr lang="fr-FR" dirty="0">
                <a:solidFill>
                  <a:srgbClr val="0070C0"/>
                </a:solidFill>
                <a:latin typeface="HelveticaNeue-Light"/>
              </a:endParaRPr>
            </a:p>
            <a:p>
              <a:r>
                <a:rPr lang="en-US" dirty="0">
                  <a:solidFill>
                    <a:srgbClr val="9A0033"/>
                  </a:solidFill>
                  <a:latin typeface="HelveticaNeue-Light"/>
                </a:rPr>
                <a:t>• Rigid body </a:t>
              </a:r>
              <a:r>
                <a:rPr lang="en-US" dirty="0">
                  <a:solidFill>
                    <a:srgbClr val="000000"/>
                  </a:solidFill>
                  <a:latin typeface="HelveticaNeue-Light"/>
                </a:rPr>
                <a:t>(6 DOF) – </a:t>
              </a:r>
              <a:r>
                <a:rPr lang="en-US" dirty="0" smtClean="0">
                  <a:solidFill>
                    <a:srgbClr val="000000"/>
                  </a:solidFill>
                  <a:latin typeface="HelveticaNeue-Light"/>
                </a:rPr>
                <a:t>translation, rotation</a:t>
              </a:r>
              <a:endParaRPr lang="en-US" dirty="0">
                <a:solidFill>
                  <a:srgbClr val="000000"/>
                </a:solidFill>
                <a:latin typeface="HelveticaNeue-Light"/>
              </a:endParaRPr>
            </a:p>
            <a:p>
              <a:r>
                <a:rPr lang="en-US" dirty="0">
                  <a:solidFill>
                    <a:srgbClr val="9A0033"/>
                  </a:solidFill>
                  <a:latin typeface="HelveticaNeue-Light"/>
                </a:rPr>
                <a:t>• Similarity </a:t>
              </a:r>
              <a:r>
                <a:rPr lang="en-US" dirty="0">
                  <a:solidFill>
                    <a:srgbClr val="000000"/>
                  </a:solidFill>
                  <a:latin typeface="HelveticaNeue-Light"/>
                </a:rPr>
                <a:t>(7 DOF) – translation, </a:t>
              </a:r>
              <a:r>
                <a:rPr lang="en-US" dirty="0" smtClean="0">
                  <a:solidFill>
                    <a:srgbClr val="000000"/>
                  </a:solidFill>
                  <a:latin typeface="HelveticaNeue-Light"/>
                </a:rPr>
                <a:t>rotation, </a:t>
              </a:r>
              <a:r>
                <a:rPr lang="fr-FR" dirty="0" smtClean="0">
                  <a:solidFill>
                    <a:srgbClr val="000000"/>
                  </a:solidFill>
                  <a:latin typeface="HelveticaNeue-Light"/>
                </a:rPr>
                <a:t>global </a:t>
              </a:r>
              <a:r>
                <a:rPr lang="fr-FR" dirty="0" err="1">
                  <a:solidFill>
                    <a:srgbClr val="000000"/>
                  </a:solidFill>
                  <a:latin typeface="HelveticaNeue-Light"/>
                </a:rPr>
                <a:t>scaling</a:t>
              </a:r>
              <a:endParaRPr lang="fr-FR" dirty="0">
                <a:solidFill>
                  <a:srgbClr val="000000"/>
                </a:solidFill>
                <a:latin typeface="HelveticaNeue-Light"/>
              </a:endParaRPr>
            </a:p>
            <a:p>
              <a:r>
                <a:rPr lang="en-US" dirty="0">
                  <a:solidFill>
                    <a:srgbClr val="9A0033"/>
                  </a:solidFill>
                  <a:latin typeface="HelveticaNeue-Light"/>
                </a:rPr>
                <a:t>• Affine </a:t>
              </a:r>
              <a:r>
                <a:rPr lang="en-US" dirty="0">
                  <a:solidFill>
                    <a:srgbClr val="000000"/>
                  </a:solidFill>
                  <a:latin typeface="HelveticaNeue-Light"/>
                </a:rPr>
                <a:t>(12 DOF) – translation, rotation, scaling </a:t>
              </a:r>
              <a:r>
                <a:rPr lang="en-US" dirty="0" smtClean="0">
                  <a:solidFill>
                    <a:srgbClr val="000000"/>
                  </a:solidFill>
                  <a:latin typeface="HelveticaNeue-Light"/>
                </a:rPr>
                <a:t>and </a:t>
              </a:r>
              <a:r>
                <a:rPr lang="fr-FR" dirty="0" err="1" smtClean="0">
                  <a:solidFill>
                    <a:srgbClr val="000000"/>
                  </a:solidFill>
                  <a:latin typeface="HelveticaNeue-Light"/>
                </a:rPr>
                <a:t>Shearing</a:t>
              </a:r>
              <a:endParaRPr lang="fr-FR" dirty="0">
                <a:solidFill>
                  <a:srgbClr val="000000"/>
                </a:solidFill>
                <a:latin typeface="HelveticaNeue-Light"/>
              </a:endParaRPr>
            </a:p>
            <a:p>
              <a:endParaRPr lang="fr-FR" dirty="0">
                <a:solidFill>
                  <a:srgbClr val="000000"/>
                </a:solidFill>
                <a:latin typeface="HelveticaNeue-Light"/>
              </a:endParaRPr>
            </a:p>
            <a:p>
              <a:r>
                <a:rPr lang="fr-FR" dirty="0" err="1" smtClean="0">
                  <a:solidFill>
                    <a:srgbClr val="0070C0"/>
                  </a:solidFill>
                  <a:latin typeface="HelveticaNeue-Light"/>
                </a:rPr>
                <a:t>Unwarping</a:t>
              </a:r>
              <a:r>
                <a:rPr lang="fr-FR" dirty="0" smtClean="0">
                  <a:solidFill>
                    <a:srgbClr val="0070C0"/>
                  </a:solidFill>
                  <a:latin typeface="HelveticaNeue-Light"/>
                </a:rPr>
                <a:t>:</a:t>
              </a:r>
              <a:endParaRPr lang="fr-FR" dirty="0">
                <a:solidFill>
                  <a:srgbClr val="0070C0"/>
                </a:solidFill>
                <a:latin typeface="HelveticaNeue-Light"/>
              </a:endParaRPr>
            </a:p>
            <a:p>
              <a:r>
                <a:rPr lang="en-US" dirty="0" smtClean="0">
                  <a:solidFill>
                    <a:srgbClr val="000000"/>
                  </a:solidFill>
                  <a:latin typeface="HelveticaNeue-Light"/>
                </a:rPr>
                <a:t>Non-linear transformation to modify shape</a:t>
              </a:r>
              <a:endParaRPr lang="fr-FR" dirty="0"/>
            </a:p>
          </p:txBody>
        </p:sp>
      </p:grpSp>
      <p:sp>
        <p:nvSpPr>
          <p:cNvPr id="9" name="Rectangle 8"/>
          <p:cNvSpPr/>
          <p:nvPr/>
        </p:nvSpPr>
        <p:spPr>
          <a:xfrm>
            <a:off x="314633" y="4096178"/>
            <a:ext cx="5761047" cy="230832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HelveticaNeue-Light"/>
              </a:rPr>
              <a:t>We define a </a:t>
            </a:r>
            <a:r>
              <a:rPr lang="en-US" dirty="0" smtClean="0">
                <a:solidFill>
                  <a:srgbClr val="0070C0"/>
                </a:solidFill>
                <a:latin typeface="HelveticaNeue-Light"/>
              </a:rPr>
              <a:t>target image</a:t>
            </a:r>
            <a:r>
              <a:rPr lang="en-US" dirty="0" smtClean="0">
                <a:solidFill>
                  <a:srgbClr val="000000"/>
                </a:solidFill>
                <a:latin typeface="HelveticaNeue-Light"/>
              </a:rPr>
              <a:t>, usually </a:t>
            </a:r>
            <a:r>
              <a:rPr lang="en-US" dirty="0">
                <a:solidFill>
                  <a:srgbClr val="000000"/>
                </a:solidFill>
                <a:latin typeface="HelveticaNeue-Light"/>
              </a:rPr>
              <a:t>defined </a:t>
            </a:r>
            <a:r>
              <a:rPr lang="en-US" dirty="0" smtClean="0">
                <a:solidFill>
                  <a:srgbClr val="000000"/>
                </a:solidFill>
                <a:latin typeface="HelveticaNeue-Light"/>
              </a:rPr>
              <a:t>the </a:t>
            </a:r>
            <a:r>
              <a:rPr lang="en-US" dirty="0" smtClean="0">
                <a:solidFill>
                  <a:srgbClr val="000000"/>
                </a:solidFill>
                <a:latin typeface="HelveticaNeue-Light"/>
              </a:rPr>
              <a:t>first </a:t>
            </a:r>
            <a:r>
              <a:rPr lang="en-US" dirty="0" smtClean="0">
                <a:solidFill>
                  <a:srgbClr val="000000"/>
                </a:solidFill>
                <a:latin typeface="HelveticaNeue-Light"/>
              </a:rPr>
              <a:t>or mean </a:t>
            </a:r>
            <a:r>
              <a:rPr lang="en-US" dirty="0">
                <a:solidFill>
                  <a:srgbClr val="000000"/>
                </a:solidFill>
                <a:latin typeface="HelveticaNeue-Light"/>
              </a:rPr>
              <a:t>image in the fMRI time </a:t>
            </a:r>
            <a:r>
              <a:rPr lang="en-US" dirty="0" smtClean="0">
                <a:solidFill>
                  <a:srgbClr val="000000"/>
                </a:solidFill>
                <a:latin typeface="HelveticaNeue-Light"/>
              </a:rPr>
              <a:t>series</a:t>
            </a:r>
          </a:p>
          <a:p>
            <a:pPr marL="285750" indent="-285750">
              <a:buFont typeface="Arial" panose="020B0604020202020204" pitchFamily="34" charset="0"/>
              <a:buChar char="•"/>
            </a:pPr>
            <a:r>
              <a:rPr lang="en-US" dirty="0" smtClean="0">
                <a:solidFill>
                  <a:srgbClr val="000000"/>
                </a:solidFill>
                <a:latin typeface="HelveticaNeue-Light"/>
              </a:rPr>
              <a:t>The </a:t>
            </a:r>
            <a:r>
              <a:rPr lang="en-US" dirty="0">
                <a:solidFill>
                  <a:srgbClr val="000000"/>
                </a:solidFill>
                <a:latin typeface="HelveticaNeue-Light"/>
              </a:rPr>
              <a:t>goal is to find the set of parameters </a:t>
            </a:r>
            <a:r>
              <a:rPr lang="en-US" dirty="0" smtClean="0">
                <a:solidFill>
                  <a:srgbClr val="000000"/>
                </a:solidFill>
                <a:latin typeface="HelveticaNeue-Light"/>
              </a:rPr>
              <a:t>which minimizes </a:t>
            </a:r>
            <a:r>
              <a:rPr lang="en-US" dirty="0">
                <a:solidFill>
                  <a:srgbClr val="000000"/>
                </a:solidFill>
                <a:latin typeface="HelveticaNeue-Light"/>
              </a:rPr>
              <a:t>some </a:t>
            </a:r>
            <a:r>
              <a:rPr lang="en-US" dirty="0">
                <a:solidFill>
                  <a:srgbClr val="0070C0"/>
                </a:solidFill>
                <a:latin typeface="HelveticaNeue-Light"/>
              </a:rPr>
              <a:t>cost function </a:t>
            </a:r>
            <a:r>
              <a:rPr lang="en-US" dirty="0">
                <a:solidFill>
                  <a:srgbClr val="000000"/>
                </a:solidFill>
                <a:latin typeface="HelveticaNeue-Light"/>
              </a:rPr>
              <a:t>that </a:t>
            </a:r>
            <a:r>
              <a:rPr lang="en-US" dirty="0" smtClean="0">
                <a:solidFill>
                  <a:srgbClr val="000000"/>
                </a:solidFill>
                <a:latin typeface="HelveticaNeue-Light"/>
              </a:rPr>
              <a:t>assesses similarity </a:t>
            </a:r>
            <a:r>
              <a:rPr lang="en-US" dirty="0">
                <a:solidFill>
                  <a:srgbClr val="000000"/>
                </a:solidFill>
                <a:latin typeface="HelveticaNeue-Light"/>
              </a:rPr>
              <a:t>between the image and the </a:t>
            </a:r>
            <a:r>
              <a:rPr lang="en-US" dirty="0" smtClean="0">
                <a:solidFill>
                  <a:srgbClr val="000000"/>
                </a:solidFill>
                <a:latin typeface="HelveticaNeue-Light"/>
              </a:rPr>
              <a:t>target</a:t>
            </a:r>
          </a:p>
          <a:p>
            <a:pPr marL="285750" indent="-285750">
              <a:buFont typeface="Arial" panose="020B0604020202020204" pitchFamily="34" charset="0"/>
              <a:buChar char="•"/>
            </a:pPr>
            <a:r>
              <a:rPr lang="en-US" dirty="0" smtClean="0">
                <a:solidFill>
                  <a:srgbClr val="000000"/>
                </a:solidFill>
                <a:latin typeface="HelveticaNeue-Light"/>
              </a:rPr>
              <a:t>To </a:t>
            </a:r>
            <a:r>
              <a:rPr lang="en-US" dirty="0">
                <a:solidFill>
                  <a:srgbClr val="000000"/>
                </a:solidFill>
                <a:latin typeface="HelveticaNeue-Light"/>
              </a:rPr>
              <a:t>align the two images, one of them needs to be </a:t>
            </a:r>
            <a:r>
              <a:rPr lang="fr-FR" dirty="0" err="1">
                <a:solidFill>
                  <a:srgbClr val="000000"/>
                </a:solidFill>
                <a:latin typeface="HelveticaNeue-Light"/>
              </a:rPr>
              <a:t>transformed</a:t>
            </a:r>
            <a:r>
              <a:rPr lang="fr-FR" dirty="0">
                <a:solidFill>
                  <a:srgbClr val="000000"/>
                </a:solidFill>
                <a:latin typeface="HelveticaNeue-Light"/>
              </a:rPr>
              <a:t> via </a:t>
            </a:r>
            <a:r>
              <a:rPr lang="en-US" dirty="0">
                <a:solidFill>
                  <a:srgbClr val="0070C0"/>
                </a:solidFill>
                <a:latin typeface="HelveticaNeue-Light"/>
              </a:rPr>
              <a:t>rigid body functions or non-linear </a:t>
            </a:r>
            <a:r>
              <a:rPr lang="en-US" dirty="0" smtClean="0">
                <a:solidFill>
                  <a:srgbClr val="0070C0"/>
                </a:solidFill>
                <a:latin typeface="HelveticaNeue-Light"/>
              </a:rPr>
              <a:t>functions</a:t>
            </a:r>
            <a:endParaRPr lang="fr-FR" dirty="0">
              <a:solidFill>
                <a:srgbClr val="0070C0"/>
              </a:solidFill>
            </a:endParaRPr>
          </a:p>
        </p:txBody>
      </p:sp>
    </p:spTree>
    <p:extLst>
      <p:ext uri="{BB962C8B-B14F-4D97-AF65-F5344CB8AC3E}">
        <p14:creationId xmlns:p14="http://schemas.microsoft.com/office/powerpoint/2010/main" val="269351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a:t>
            </a:r>
            <a:r>
              <a:rPr lang="fr-FR" dirty="0" smtClean="0">
                <a:latin typeface="Segoe UI" panose="020B0502040204020203" pitchFamily="34" charset="0"/>
                <a:cs typeface="Segoe UI" panose="020B0502040204020203" pitchFamily="34" charset="0"/>
              </a:rPr>
              <a:t>7. </a:t>
            </a:r>
            <a:r>
              <a:rPr lang="fr-FR" dirty="0" err="1" smtClean="0">
                <a:latin typeface="Segoe UI" panose="020B0502040204020203" pitchFamily="34" charset="0"/>
                <a:cs typeface="Segoe UI" panose="020B0502040204020203" pitchFamily="34" charset="0"/>
              </a:rPr>
              <a:t>Coregistration</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14</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53960" y="1177467"/>
            <a:ext cx="10801720" cy="1785104"/>
          </a:xfrm>
          <a:prstGeom prst="rect">
            <a:avLst/>
          </a:prstGeom>
        </p:spPr>
        <p:txBody>
          <a:bodyPr wrap="square">
            <a:spAutoFit/>
          </a:bodyPr>
          <a:lstStyle/>
          <a:p>
            <a:r>
              <a:rPr lang="en-US" sz="2000" dirty="0" smtClean="0">
                <a:solidFill>
                  <a:srgbClr val="000000"/>
                </a:solidFill>
                <a:latin typeface="HelveticaNeue-Light"/>
              </a:rPr>
              <a:t>We </a:t>
            </a:r>
            <a:r>
              <a:rPr lang="en-US" sz="2000" dirty="0" err="1" smtClean="0">
                <a:solidFill>
                  <a:srgbClr val="000000"/>
                </a:solidFill>
                <a:latin typeface="HelveticaNeue-Light"/>
              </a:rPr>
              <a:t>coregister</a:t>
            </a:r>
            <a:r>
              <a:rPr lang="en-US" sz="2000" dirty="0" smtClean="0">
                <a:solidFill>
                  <a:srgbClr val="000000"/>
                </a:solidFill>
                <a:latin typeface="HelveticaNeue-Light"/>
              </a:rPr>
              <a:t> the functional images to the structural image:</a:t>
            </a:r>
          </a:p>
          <a:p>
            <a:endParaRPr lang="en-US" dirty="0" smtClean="0">
              <a:solidFill>
                <a:srgbClr val="0070C0"/>
              </a:solidFill>
              <a:latin typeface="HelveticaNeue-Light"/>
            </a:endParaRPr>
          </a:p>
          <a:p>
            <a:r>
              <a:rPr lang="en-US" dirty="0" smtClean="0">
                <a:solidFill>
                  <a:srgbClr val="0070C0"/>
                </a:solidFill>
                <a:latin typeface="HelveticaNeue-Light"/>
              </a:rPr>
              <a:t>– </a:t>
            </a:r>
            <a:r>
              <a:rPr lang="en-US" dirty="0">
                <a:solidFill>
                  <a:srgbClr val="0070C0"/>
                </a:solidFill>
                <a:latin typeface="HelveticaNeue-Light"/>
              </a:rPr>
              <a:t>Allows one to visualize single-subject task </a:t>
            </a:r>
            <a:r>
              <a:rPr lang="en-US" dirty="0" smtClean="0">
                <a:solidFill>
                  <a:srgbClr val="0070C0"/>
                </a:solidFill>
                <a:latin typeface="HelveticaNeue-Light"/>
              </a:rPr>
              <a:t>activations overlaid </a:t>
            </a:r>
            <a:r>
              <a:rPr lang="en-US" dirty="0">
                <a:solidFill>
                  <a:srgbClr val="0070C0"/>
                </a:solidFill>
                <a:latin typeface="HelveticaNeue-Light"/>
              </a:rPr>
              <a:t>on the individual</a:t>
            </a:r>
            <a:r>
              <a:rPr lang="en-US" dirty="0">
                <a:solidFill>
                  <a:srgbClr val="0070C0"/>
                </a:solidFill>
                <a:latin typeface="MS-PGothic"/>
              </a:rPr>
              <a:t>’</a:t>
            </a:r>
            <a:r>
              <a:rPr lang="en-US" dirty="0">
                <a:solidFill>
                  <a:srgbClr val="0070C0"/>
                </a:solidFill>
                <a:latin typeface="HelveticaNeue-Light"/>
              </a:rPr>
              <a:t>s anatomical </a:t>
            </a:r>
            <a:r>
              <a:rPr lang="en-US" dirty="0" smtClean="0">
                <a:solidFill>
                  <a:srgbClr val="0070C0"/>
                </a:solidFill>
                <a:latin typeface="HelveticaNeue-Light"/>
              </a:rPr>
              <a:t>information</a:t>
            </a:r>
            <a:endParaRPr lang="en-US" dirty="0">
              <a:solidFill>
                <a:srgbClr val="0070C0"/>
              </a:solidFill>
              <a:latin typeface="HelveticaNeue-Light"/>
            </a:endParaRPr>
          </a:p>
          <a:p>
            <a:endParaRPr lang="en-US" dirty="0" smtClean="0">
              <a:solidFill>
                <a:srgbClr val="0070C0"/>
              </a:solidFill>
              <a:latin typeface="HelveticaNeue-Light"/>
            </a:endParaRPr>
          </a:p>
          <a:p>
            <a:r>
              <a:rPr lang="en-US" dirty="0" smtClean="0">
                <a:solidFill>
                  <a:srgbClr val="0070C0"/>
                </a:solidFill>
                <a:latin typeface="HelveticaNeue-Light"/>
              </a:rPr>
              <a:t>– </a:t>
            </a:r>
            <a:r>
              <a:rPr lang="en-US" dirty="0">
                <a:solidFill>
                  <a:srgbClr val="0070C0"/>
                </a:solidFill>
                <a:latin typeface="HelveticaNeue-Light"/>
              </a:rPr>
              <a:t>Simplifies later transformation of the fMRI images to </a:t>
            </a:r>
            <a:r>
              <a:rPr lang="en-US" dirty="0" smtClean="0">
                <a:solidFill>
                  <a:srgbClr val="0070C0"/>
                </a:solidFill>
                <a:latin typeface="HelveticaNeue-Light"/>
              </a:rPr>
              <a:t>a </a:t>
            </a:r>
            <a:r>
              <a:rPr lang="fr-FR" dirty="0" smtClean="0">
                <a:solidFill>
                  <a:srgbClr val="0070C0"/>
                </a:solidFill>
                <a:latin typeface="HelveticaNeue-Light"/>
              </a:rPr>
              <a:t>standard </a:t>
            </a:r>
            <a:r>
              <a:rPr lang="fr-FR" dirty="0" err="1">
                <a:solidFill>
                  <a:srgbClr val="0070C0"/>
                </a:solidFill>
                <a:latin typeface="HelveticaNeue-Light"/>
              </a:rPr>
              <a:t>coordinate</a:t>
            </a:r>
            <a:r>
              <a:rPr lang="fr-FR" dirty="0">
                <a:solidFill>
                  <a:srgbClr val="0070C0"/>
                </a:solidFill>
                <a:latin typeface="HelveticaNeue-Light"/>
              </a:rPr>
              <a:t> </a:t>
            </a:r>
            <a:r>
              <a:rPr lang="fr-FR" dirty="0" smtClean="0">
                <a:solidFill>
                  <a:srgbClr val="0070C0"/>
                </a:solidFill>
                <a:latin typeface="HelveticaNeue-Light"/>
              </a:rPr>
              <a:t>system</a:t>
            </a:r>
            <a:endParaRPr lang="fr-FR" dirty="0">
              <a:solidFill>
                <a:srgbClr val="0070C0"/>
              </a:solidFill>
            </a:endParaRPr>
          </a:p>
        </p:txBody>
      </p:sp>
      <p:pic>
        <p:nvPicPr>
          <p:cNvPr id="11" name="Image 10"/>
          <p:cNvPicPr>
            <a:picLocks noChangeAspect="1"/>
          </p:cNvPicPr>
          <p:nvPr/>
        </p:nvPicPr>
        <p:blipFill>
          <a:blip r:embed="rId2"/>
          <a:stretch>
            <a:fillRect/>
          </a:stretch>
        </p:blipFill>
        <p:spPr>
          <a:xfrm>
            <a:off x="2502032" y="3661410"/>
            <a:ext cx="6505575" cy="2114550"/>
          </a:xfrm>
          <a:prstGeom prst="rect">
            <a:avLst/>
          </a:prstGeom>
        </p:spPr>
      </p:pic>
    </p:spTree>
    <p:extLst>
      <p:ext uri="{BB962C8B-B14F-4D97-AF65-F5344CB8AC3E}">
        <p14:creationId xmlns:p14="http://schemas.microsoft.com/office/powerpoint/2010/main" val="3337652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frontiersin.org/files/Articles/485881/fninf-14-00007-HTML-r1/image_m/fninf-14-00007-g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1621" y="974374"/>
            <a:ext cx="6270619" cy="57100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15</a:t>
            </a:fld>
            <a:endParaRPr lang="fr-FR">
              <a:solidFill>
                <a:schemeClr val="bg1"/>
              </a:solidFill>
            </a:endParaRPr>
          </a:p>
        </p:txBody>
      </p:sp>
      <p:sp>
        <p:nvSpPr>
          <p:cNvPr id="9" name="Rectangle 8"/>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re 1"/>
          <p:cNvSpPr txBox="1">
            <a:spLocks/>
          </p:cNvSpPr>
          <p:nvPr/>
        </p:nvSpPr>
        <p:spPr>
          <a:xfrm>
            <a:off x="838200" y="81833"/>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sz="4000" dirty="0" smtClean="0">
                <a:latin typeface="Segoe UI" panose="020B0502040204020203" pitchFamily="34" charset="0"/>
                <a:cs typeface="Segoe UI" panose="020B0502040204020203" pitchFamily="34" charset="0"/>
              </a:rPr>
              <a:t>Pipeline: 8. Check registration and </a:t>
            </a:r>
            <a:r>
              <a:rPr lang="fr-FR" sz="4000" dirty="0" smtClean="0">
                <a:latin typeface="Segoe UI" panose="020B0502040204020203" pitchFamily="34" charset="0"/>
                <a:cs typeface="Segoe UI" panose="020B0502040204020203" pitchFamily="34" charset="0"/>
              </a:rPr>
              <a:t>corrections</a:t>
            </a:r>
            <a:endParaRPr lang="fr-FR"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86054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16</a:t>
            </a:fld>
            <a:endParaRPr lang="fr-FR" dirty="0">
              <a:solidFill>
                <a:schemeClr val="bg1"/>
              </a:solidFill>
            </a:endParaRPr>
          </a:p>
        </p:txBody>
      </p:sp>
      <p:sp>
        <p:nvSpPr>
          <p:cNvPr id="14" name="Rectangle 13"/>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re 1"/>
          <p:cNvSpPr txBox="1">
            <a:spLocks/>
          </p:cNvSpPr>
          <p:nvPr/>
        </p:nvSpPr>
        <p:spPr>
          <a:xfrm>
            <a:off x="838200" y="3175"/>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dirty="0" smtClean="0">
                <a:latin typeface="Segoe UI" panose="020B0502040204020203" pitchFamily="34" charset="0"/>
                <a:cs typeface="Segoe UI" panose="020B0502040204020203" pitchFamily="34" charset="0"/>
              </a:rPr>
              <a:t>Pipeline: 9. Segmentation </a:t>
            </a:r>
            <a:r>
              <a:rPr lang="fr-FR" sz="3000" dirty="0" smtClean="0">
                <a:latin typeface="Segoe UI" panose="020B0502040204020203" pitchFamily="34" charset="0"/>
                <a:cs typeface="Segoe UI" panose="020B0502040204020203" pitchFamily="34" charset="0"/>
              </a:rPr>
              <a:t>(tissue </a:t>
            </a:r>
            <a:r>
              <a:rPr lang="fr-FR" sz="3000" dirty="0" err="1" smtClean="0">
                <a:latin typeface="Segoe UI" panose="020B0502040204020203" pitchFamily="34" charset="0"/>
                <a:cs typeface="Segoe UI" panose="020B0502040204020203" pitchFamily="34" charset="0"/>
              </a:rPr>
              <a:t>probability</a:t>
            </a:r>
            <a:r>
              <a:rPr lang="fr-FR" sz="3000" dirty="0" smtClean="0">
                <a:latin typeface="Segoe UI" panose="020B0502040204020203" pitchFamily="34" charset="0"/>
                <a:cs typeface="Segoe UI" panose="020B0502040204020203" pitchFamily="34" charset="0"/>
              </a:rPr>
              <a:t> </a:t>
            </a:r>
            <a:r>
              <a:rPr lang="fr-FR" sz="3000" dirty="0" err="1" smtClean="0">
                <a:latin typeface="Segoe UI" panose="020B0502040204020203" pitchFamily="34" charset="0"/>
                <a:cs typeface="Segoe UI" panose="020B0502040204020203" pitchFamily="34" charset="0"/>
              </a:rPr>
              <a:t>maps</a:t>
            </a:r>
            <a:r>
              <a:rPr lang="fr-FR" sz="3000" dirty="0" smtClean="0">
                <a:latin typeface="Segoe UI" panose="020B0502040204020203" pitchFamily="34" charset="0"/>
                <a:cs typeface="Segoe UI" panose="020B0502040204020203" pitchFamily="34" charset="0"/>
              </a:rPr>
              <a:t>)</a:t>
            </a:r>
            <a:endParaRPr lang="fr-FR" sz="3000" dirty="0">
              <a:latin typeface="Segoe UI" panose="020B0502040204020203" pitchFamily="34" charset="0"/>
              <a:cs typeface="Segoe UI" panose="020B0502040204020203" pitchFamily="34" charset="0"/>
            </a:endParaRPr>
          </a:p>
        </p:txBody>
      </p:sp>
      <p:sp>
        <p:nvSpPr>
          <p:cNvPr id="19" name="Rectangle 18"/>
          <p:cNvSpPr/>
          <p:nvPr/>
        </p:nvSpPr>
        <p:spPr>
          <a:xfrm>
            <a:off x="1018571" y="1208384"/>
            <a:ext cx="9803757" cy="5355312"/>
          </a:xfrm>
          <a:prstGeom prst="rect">
            <a:avLst/>
          </a:prstGeom>
        </p:spPr>
        <p:txBody>
          <a:bodyPr wrap="square">
            <a:spAutoFit/>
          </a:bodyPr>
          <a:lstStyle/>
          <a:p>
            <a:r>
              <a:rPr lang="en-GB" dirty="0">
                <a:latin typeface="Segoe UI" panose="020B0502040204020203" pitchFamily="34" charset="0"/>
                <a:cs typeface="Segoe UI" panose="020B0502040204020203" pitchFamily="34" charset="0"/>
              </a:rPr>
              <a:t>The brain is composed of two main tissue types: </a:t>
            </a:r>
            <a:endParaRPr lang="en-GB"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Grey </a:t>
            </a:r>
            <a:r>
              <a:rPr lang="en-GB" dirty="0">
                <a:latin typeface="Segoe UI" panose="020B0502040204020203" pitchFamily="34" charset="0"/>
                <a:cs typeface="Segoe UI" panose="020B0502040204020203" pitchFamily="34" charset="0"/>
              </a:rPr>
              <a:t>matter (containing high densities of unmyelinated </a:t>
            </a:r>
            <a:r>
              <a:rPr lang="en-GB" dirty="0" smtClean="0">
                <a:latin typeface="Segoe UI" panose="020B0502040204020203" pitchFamily="34" charset="0"/>
                <a:cs typeface="Segoe UI" panose="020B0502040204020203" pitchFamily="34" charset="0"/>
              </a:rPr>
              <a:t>neurons)</a:t>
            </a: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White </a:t>
            </a:r>
            <a:r>
              <a:rPr lang="en-GB" dirty="0">
                <a:latin typeface="Segoe UI" panose="020B0502040204020203" pitchFamily="34" charset="0"/>
                <a:cs typeface="Segoe UI" panose="020B0502040204020203" pitchFamily="34" charset="0"/>
              </a:rPr>
              <a:t>matter (containing high densities of myelinated neurons). </a:t>
            </a:r>
            <a:endParaRPr lang="en-GB"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GB"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The </a:t>
            </a:r>
            <a:r>
              <a:rPr lang="en-GB" dirty="0">
                <a:latin typeface="Segoe UI" panose="020B0502040204020203" pitchFamily="34" charset="0"/>
                <a:cs typeface="Segoe UI" panose="020B0502040204020203" pitchFamily="34" charset="0"/>
              </a:rPr>
              <a:t>brain is also surrounded by cerebrospinal fluid (CSF), and large amounts of CSF are contained in internal spaces within the brain called ventricles.</a:t>
            </a:r>
          </a:p>
          <a:p>
            <a:endParaRPr lang="en-GB" dirty="0">
              <a:latin typeface="Segoe UI" panose="020B0502040204020203" pitchFamily="34" charset="0"/>
              <a:cs typeface="Segoe UI" panose="020B0502040204020203" pitchFamily="34" charset="0"/>
            </a:endParaRPr>
          </a:p>
          <a:p>
            <a:r>
              <a:rPr lang="en-GB" dirty="0">
                <a:solidFill>
                  <a:srgbClr val="0070C0"/>
                </a:solidFill>
                <a:latin typeface="Segoe UI" panose="020B0502040204020203" pitchFamily="34" charset="0"/>
                <a:cs typeface="Segoe UI" panose="020B0502040204020203" pitchFamily="34" charset="0"/>
              </a:rPr>
              <a:t>Knowing which voxels belong to which tissue type can assist </a:t>
            </a:r>
            <a:r>
              <a:rPr lang="en-GB" dirty="0" smtClean="0">
                <a:solidFill>
                  <a:srgbClr val="0070C0"/>
                </a:solidFill>
                <a:latin typeface="Segoe UI" panose="020B0502040204020203" pitchFamily="34" charset="0"/>
                <a:cs typeface="Segoe UI" panose="020B0502040204020203" pitchFamily="34" charset="0"/>
              </a:rPr>
              <a:t>in the next steps of </a:t>
            </a:r>
            <a:r>
              <a:rPr lang="en-GB" dirty="0" err="1" smtClean="0">
                <a:solidFill>
                  <a:srgbClr val="0070C0"/>
                </a:solidFill>
                <a:latin typeface="Segoe UI" panose="020B0502040204020203" pitchFamily="34" charset="0"/>
                <a:cs typeface="Segoe UI" panose="020B0502040204020203" pitchFamily="34" charset="0"/>
              </a:rPr>
              <a:t>preprocessing</a:t>
            </a:r>
            <a:r>
              <a:rPr lang="en-GB" dirty="0" smtClean="0">
                <a:solidFill>
                  <a:srgbClr val="0070C0"/>
                </a:solidFill>
                <a:latin typeface="Segoe UI" panose="020B0502040204020203" pitchFamily="34" charset="0"/>
                <a:cs typeface="Segoe UI" panose="020B0502040204020203" pitchFamily="34" charset="0"/>
              </a:rPr>
              <a:t> (Normalizing </a:t>
            </a:r>
            <a:r>
              <a:rPr lang="en-GB" dirty="0">
                <a:solidFill>
                  <a:srgbClr val="0070C0"/>
                </a:solidFill>
                <a:latin typeface="Segoe UI" panose="020B0502040204020203" pitchFamily="34" charset="0"/>
                <a:cs typeface="Segoe UI" panose="020B0502040204020203" pitchFamily="34" charset="0"/>
              </a:rPr>
              <a:t>the anatomical image, warping it to match a template in standardized </a:t>
            </a:r>
            <a:r>
              <a:rPr lang="en-GB" dirty="0" smtClean="0">
                <a:solidFill>
                  <a:srgbClr val="0070C0"/>
                </a:solidFill>
                <a:latin typeface="Segoe UI" panose="020B0502040204020203" pitchFamily="34" charset="0"/>
                <a:cs typeface="Segoe UI" panose="020B0502040204020203" pitchFamily="34" charset="0"/>
              </a:rPr>
              <a:t>space). </a:t>
            </a:r>
          </a:p>
          <a:p>
            <a:endParaRPr lang="en-GB" dirty="0">
              <a:latin typeface="Segoe UI" panose="020B0502040204020203" pitchFamily="34" charset="0"/>
              <a:cs typeface="Segoe UI" panose="020B0502040204020203" pitchFamily="34" charset="0"/>
            </a:endParaRPr>
          </a:p>
          <a:p>
            <a:r>
              <a:rPr lang="en-GB" dirty="0" smtClean="0">
                <a:latin typeface="Segoe UI" panose="020B0502040204020203" pitchFamily="34" charset="0"/>
                <a:cs typeface="Segoe UI" panose="020B0502040204020203" pitchFamily="34" charset="0"/>
              </a:rPr>
              <a:t>SPM </a:t>
            </a:r>
            <a:r>
              <a:rPr lang="en-GB" dirty="0">
                <a:latin typeface="Segoe UI" panose="020B0502040204020203" pitchFamily="34" charset="0"/>
                <a:cs typeface="Segoe UI" panose="020B0502040204020203" pitchFamily="34" charset="0"/>
              </a:rPr>
              <a:t>has images </a:t>
            </a:r>
            <a:r>
              <a:rPr lang="en-GB" dirty="0" smtClean="0">
                <a:latin typeface="Segoe UI" panose="020B0502040204020203" pitchFamily="34" charset="0"/>
                <a:cs typeface="Segoe UI" panose="020B0502040204020203" pitchFamily="34" charset="0"/>
              </a:rPr>
              <a:t>of six tissue </a:t>
            </a:r>
            <a:r>
              <a:rPr lang="en-GB" dirty="0">
                <a:latin typeface="Segoe UI" panose="020B0502040204020203" pitchFamily="34" charset="0"/>
                <a:cs typeface="Segoe UI" panose="020B0502040204020203" pitchFamily="34" charset="0"/>
              </a:rPr>
              <a:t>priors representing their best guess as to which voxel in standardized space belongs to which tissue type. </a:t>
            </a:r>
            <a:r>
              <a:rPr lang="en-GB" dirty="0">
                <a:solidFill>
                  <a:srgbClr val="0070C0"/>
                </a:solidFill>
                <a:latin typeface="Segoe UI" panose="020B0502040204020203" pitchFamily="34" charset="0"/>
                <a:cs typeface="Segoe UI" panose="020B0502040204020203" pitchFamily="34" charset="0"/>
              </a:rPr>
              <a:t>Accurately mapping the tissues of our anatomical image to the tissues of the template will increase the accuracy of our registration.</a:t>
            </a:r>
          </a:p>
          <a:p>
            <a:endParaRPr lang="en-GB" dirty="0">
              <a:latin typeface="Segoe UI" panose="020B0502040204020203" pitchFamily="34" charset="0"/>
              <a:cs typeface="Segoe UI" panose="020B0502040204020203" pitchFamily="34" charset="0"/>
            </a:endParaRPr>
          </a:p>
          <a:p>
            <a:r>
              <a:rPr lang="en-GB" dirty="0" smtClean="0">
                <a:latin typeface="Segoe UI" panose="020B0502040204020203" pitchFamily="34" charset="0"/>
                <a:cs typeface="Segoe UI" panose="020B0502040204020203" pitchFamily="34" charset="0"/>
              </a:rPr>
              <a:t>Why six? Because the </a:t>
            </a:r>
            <a:r>
              <a:rPr lang="en-GB" dirty="0">
                <a:latin typeface="Segoe UI" panose="020B0502040204020203" pitchFamily="34" charset="0"/>
                <a:cs typeface="Segoe UI" panose="020B0502040204020203" pitchFamily="34" charset="0"/>
              </a:rPr>
              <a:t>anatomical image also contains non-brain </a:t>
            </a:r>
            <a:r>
              <a:rPr lang="en-GB" dirty="0" smtClean="0">
                <a:latin typeface="Segoe UI" panose="020B0502040204020203" pitchFamily="34" charset="0"/>
                <a:cs typeface="Segoe UI" panose="020B0502040204020203" pitchFamily="34" charset="0"/>
              </a:rPr>
              <a:t>tissues:</a:t>
            </a: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Soft </a:t>
            </a:r>
            <a:r>
              <a:rPr lang="en-GB" dirty="0">
                <a:latin typeface="Segoe UI" panose="020B0502040204020203" pitchFamily="34" charset="0"/>
                <a:cs typeface="Segoe UI" panose="020B0502040204020203" pitchFamily="34" charset="0"/>
              </a:rPr>
              <a:t>tissue (e.g., dura </a:t>
            </a:r>
            <a:r>
              <a:rPr lang="en-GB" dirty="0" smtClean="0">
                <a:latin typeface="Segoe UI" panose="020B0502040204020203" pitchFamily="34" charset="0"/>
                <a:cs typeface="Segoe UI" panose="020B0502040204020203" pitchFamily="34" charset="0"/>
              </a:rPr>
              <a:t>mater)</a:t>
            </a: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Skull</a:t>
            </a:r>
          </a:p>
          <a:p>
            <a:pPr marL="285750" indent="-285750">
              <a:buFont typeface="Arial" panose="020B0604020202020204" pitchFamily="34" charset="0"/>
              <a:buChar char="•"/>
            </a:pPr>
            <a:r>
              <a:rPr lang="en-GB" dirty="0" smtClean="0">
                <a:latin typeface="Segoe UI" panose="020B0502040204020203" pitchFamily="34" charset="0"/>
                <a:cs typeface="Segoe UI" panose="020B0502040204020203" pitchFamily="34" charset="0"/>
              </a:rPr>
              <a:t>All </a:t>
            </a:r>
            <a:r>
              <a:rPr lang="en-GB" dirty="0">
                <a:latin typeface="Segoe UI" panose="020B0502040204020203" pitchFamily="34" charset="0"/>
                <a:cs typeface="Segoe UI" panose="020B0502040204020203" pitchFamily="34" charset="0"/>
              </a:rPr>
              <a:t>other tissues not captured by any of the above; usually </a:t>
            </a:r>
            <a:r>
              <a:rPr lang="en-GB" dirty="0" smtClean="0">
                <a:latin typeface="Segoe UI" panose="020B0502040204020203" pitchFamily="34" charset="0"/>
                <a:cs typeface="Segoe UI" panose="020B0502040204020203" pitchFamily="34" charset="0"/>
              </a:rPr>
              <a:t>air </a:t>
            </a:r>
            <a:r>
              <a:rPr lang="en-GB" dirty="0">
                <a:latin typeface="Segoe UI" panose="020B0502040204020203" pitchFamily="34" charset="0"/>
                <a:cs typeface="Segoe UI" panose="020B0502040204020203" pitchFamily="34" charset="0"/>
              </a:rPr>
              <a:t>inside the sinuses and outside the brain, </a:t>
            </a:r>
            <a:r>
              <a:rPr lang="en-GB" dirty="0" smtClean="0">
                <a:latin typeface="Segoe UI" panose="020B0502040204020203" pitchFamily="34" charset="0"/>
                <a:cs typeface="Segoe UI" panose="020B0502040204020203" pitchFamily="34" charset="0"/>
              </a:rPr>
              <a:t>or abnormal </a:t>
            </a:r>
            <a:r>
              <a:rPr lang="en-GB" dirty="0">
                <a:latin typeface="Segoe UI" panose="020B0502040204020203" pitchFamily="34" charset="0"/>
                <a:cs typeface="Segoe UI" panose="020B0502040204020203" pitchFamily="34" charset="0"/>
              </a:rPr>
              <a:t>tissue, such as </a:t>
            </a:r>
            <a:r>
              <a:rPr lang="en-GB" dirty="0" err="1" smtClean="0">
                <a:latin typeface="Segoe UI" panose="020B0502040204020203" pitchFamily="34" charset="0"/>
                <a:cs typeface="Segoe UI" panose="020B0502040204020203" pitchFamily="34" charset="0"/>
              </a:rPr>
              <a:t>tumors</a:t>
            </a:r>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760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a:t>
            </a:r>
            <a:r>
              <a:rPr lang="fr-FR" dirty="0" smtClean="0">
                <a:latin typeface="Segoe UI" panose="020B0502040204020203" pitchFamily="34" charset="0"/>
                <a:cs typeface="Segoe UI" panose="020B0502040204020203" pitchFamily="34" charset="0"/>
              </a:rPr>
              <a:t>10. </a:t>
            </a:r>
            <a:r>
              <a:rPr lang="fr-FR" dirty="0" err="1" smtClean="0">
                <a:latin typeface="Segoe UI" panose="020B0502040204020203" pitchFamily="34" charset="0"/>
                <a:cs typeface="Segoe UI" panose="020B0502040204020203" pitchFamily="34" charset="0"/>
              </a:rPr>
              <a:t>Normalization</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392465" y="1384675"/>
            <a:ext cx="5282853" cy="2031325"/>
          </a:xfrm>
          <a:prstGeom prst="rect">
            <a:avLst/>
          </a:prstGeom>
        </p:spPr>
        <p:txBody>
          <a:bodyPr wrap="square">
            <a:spAutoFit/>
          </a:bodyPr>
          <a:lstStyle/>
          <a:p>
            <a:r>
              <a:rPr lang="en-US" dirty="0" smtClean="0">
                <a:solidFill>
                  <a:srgbClr val="000000"/>
                </a:solidFill>
                <a:latin typeface="HelveticaNeue-Light"/>
              </a:rPr>
              <a:t>• All brains are different. The brain size of two subjects can differ in size by up to 30%</a:t>
            </a:r>
          </a:p>
          <a:p>
            <a:r>
              <a:rPr lang="en-US" dirty="0" smtClean="0">
                <a:solidFill>
                  <a:srgbClr val="000000"/>
                </a:solidFill>
                <a:latin typeface="HelveticaNeue-Light"/>
              </a:rPr>
              <a:t>• There may also be substantial variation in the </a:t>
            </a:r>
            <a:r>
              <a:rPr lang="fr-FR" dirty="0" err="1" smtClean="0">
                <a:solidFill>
                  <a:srgbClr val="000000"/>
                </a:solidFill>
                <a:latin typeface="HelveticaNeue-Light"/>
              </a:rPr>
              <a:t>shapes</a:t>
            </a:r>
            <a:r>
              <a:rPr lang="fr-FR" dirty="0" smtClean="0">
                <a:solidFill>
                  <a:srgbClr val="000000"/>
                </a:solidFill>
                <a:latin typeface="HelveticaNeue-Light"/>
              </a:rPr>
              <a:t> of the </a:t>
            </a:r>
            <a:r>
              <a:rPr lang="fr-FR" dirty="0" err="1" smtClean="0">
                <a:solidFill>
                  <a:srgbClr val="000000"/>
                </a:solidFill>
                <a:latin typeface="HelveticaNeue-Light"/>
              </a:rPr>
              <a:t>brain</a:t>
            </a:r>
            <a:endParaRPr lang="fr-FR" dirty="0" smtClean="0">
              <a:solidFill>
                <a:srgbClr val="000000"/>
              </a:solidFill>
              <a:latin typeface="HelveticaNeue-Light"/>
            </a:endParaRPr>
          </a:p>
          <a:p>
            <a:r>
              <a:rPr lang="en-US" dirty="0" smtClean="0">
                <a:solidFill>
                  <a:srgbClr val="0066FF"/>
                </a:solidFill>
                <a:latin typeface="HelveticaNeue-Light"/>
              </a:rPr>
              <a:t>• </a:t>
            </a:r>
            <a:r>
              <a:rPr lang="en-US" dirty="0" smtClean="0">
                <a:solidFill>
                  <a:srgbClr val="0070C0"/>
                </a:solidFill>
                <a:latin typeface="HelveticaNeue-Light"/>
              </a:rPr>
              <a:t>Normalization</a:t>
            </a:r>
            <a:r>
              <a:rPr lang="en-US" dirty="0" smtClean="0">
                <a:solidFill>
                  <a:srgbClr val="0066FF"/>
                </a:solidFill>
                <a:latin typeface="HelveticaNeue-Light"/>
              </a:rPr>
              <a:t> </a:t>
            </a:r>
            <a:r>
              <a:rPr lang="en-US" dirty="0" smtClean="0">
                <a:solidFill>
                  <a:srgbClr val="000000"/>
                </a:solidFill>
                <a:latin typeface="HelveticaNeue-Light"/>
              </a:rPr>
              <a:t>allows one to stretch, squeeze and warp each brain so that it is the same as </a:t>
            </a:r>
            <a:r>
              <a:rPr lang="fr-FR" dirty="0" err="1" smtClean="0">
                <a:solidFill>
                  <a:srgbClr val="000000"/>
                </a:solidFill>
                <a:latin typeface="HelveticaNeue-Light"/>
              </a:rPr>
              <a:t>some</a:t>
            </a:r>
            <a:r>
              <a:rPr lang="fr-FR" dirty="0" smtClean="0">
                <a:solidFill>
                  <a:srgbClr val="000000"/>
                </a:solidFill>
                <a:latin typeface="HelveticaNeue-Light"/>
              </a:rPr>
              <a:t> standard </a:t>
            </a:r>
            <a:r>
              <a:rPr lang="fr-FR" dirty="0" err="1" smtClean="0">
                <a:solidFill>
                  <a:srgbClr val="000000"/>
                </a:solidFill>
                <a:latin typeface="HelveticaNeue-Light"/>
              </a:rPr>
              <a:t>brain</a:t>
            </a:r>
            <a:endParaRPr lang="fr-FR" dirty="0"/>
          </a:p>
        </p:txBody>
      </p:sp>
      <p:sp>
        <p:nvSpPr>
          <p:cNvPr id="8" name="Rectangle 7"/>
          <p:cNvSpPr/>
          <p:nvPr/>
        </p:nvSpPr>
        <p:spPr>
          <a:xfrm>
            <a:off x="383459" y="3671630"/>
            <a:ext cx="6096000" cy="1477328"/>
          </a:xfrm>
          <a:prstGeom prst="rect">
            <a:avLst/>
          </a:prstGeom>
        </p:spPr>
        <p:txBody>
          <a:bodyPr>
            <a:spAutoFit/>
          </a:bodyPr>
          <a:lstStyle/>
          <a:p>
            <a:r>
              <a:rPr lang="en-US" dirty="0" smtClean="0">
                <a:latin typeface="HelveticaNeue-Light"/>
              </a:rPr>
              <a:t>PROS</a:t>
            </a:r>
          </a:p>
          <a:p>
            <a:r>
              <a:rPr lang="en-US" dirty="0" smtClean="0">
                <a:latin typeface="HelveticaNeue-Light"/>
              </a:rPr>
              <a:t>• </a:t>
            </a:r>
            <a:r>
              <a:rPr lang="en-US" dirty="0">
                <a:latin typeface="HelveticaNeue-Light"/>
              </a:rPr>
              <a:t>Spatial locations </a:t>
            </a:r>
            <a:r>
              <a:rPr lang="en-US" dirty="0" smtClean="0">
                <a:latin typeface="HelveticaNeue-Light"/>
              </a:rPr>
              <a:t>are </a:t>
            </a:r>
            <a:r>
              <a:rPr lang="fr-FR" dirty="0" smtClean="0">
                <a:latin typeface="HelveticaNeue-Light"/>
              </a:rPr>
              <a:t>consistent</a:t>
            </a:r>
            <a:endParaRPr lang="fr-FR" dirty="0">
              <a:latin typeface="HelveticaNeue-Light"/>
            </a:endParaRPr>
          </a:p>
          <a:p>
            <a:r>
              <a:rPr lang="en-US" dirty="0">
                <a:latin typeface="HelveticaNeue-Light"/>
              </a:rPr>
              <a:t>• Results can be generalized to larger population</a:t>
            </a:r>
          </a:p>
          <a:p>
            <a:r>
              <a:rPr lang="en-US" dirty="0">
                <a:latin typeface="HelveticaNeue-Light"/>
              </a:rPr>
              <a:t>• Results can be compared across studies.</a:t>
            </a:r>
          </a:p>
          <a:p>
            <a:r>
              <a:rPr lang="en-US" dirty="0">
                <a:latin typeface="HelveticaNeue-Light"/>
              </a:rPr>
              <a:t>• Results can be averaged across subjects</a:t>
            </a:r>
            <a:endParaRPr lang="fr-FR" dirty="0"/>
          </a:p>
        </p:txBody>
      </p:sp>
      <p:sp>
        <p:nvSpPr>
          <p:cNvPr id="9" name="Rectangle 8"/>
          <p:cNvSpPr/>
          <p:nvPr/>
        </p:nvSpPr>
        <p:spPr>
          <a:xfrm>
            <a:off x="392465" y="5545732"/>
            <a:ext cx="6096000" cy="923330"/>
          </a:xfrm>
          <a:prstGeom prst="rect">
            <a:avLst/>
          </a:prstGeom>
        </p:spPr>
        <p:txBody>
          <a:bodyPr>
            <a:spAutoFit/>
          </a:bodyPr>
          <a:lstStyle/>
          <a:p>
            <a:r>
              <a:rPr lang="fr-FR" dirty="0" smtClean="0">
                <a:latin typeface="HelveticaNeue-Light"/>
              </a:rPr>
              <a:t>CONS</a:t>
            </a:r>
          </a:p>
          <a:p>
            <a:r>
              <a:rPr lang="fr-FR" dirty="0" smtClean="0">
                <a:latin typeface="HelveticaNeue-Light"/>
              </a:rPr>
              <a:t>• </a:t>
            </a:r>
            <a:r>
              <a:rPr lang="fr-FR" dirty="0" err="1">
                <a:latin typeface="HelveticaNeue-Light"/>
              </a:rPr>
              <a:t>Reduces</a:t>
            </a:r>
            <a:r>
              <a:rPr lang="fr-FR" dirty="0">
                <a:latin typeface="HelveticaNeue-Light"/>
              </a:rPr>
              <a:t> spatial </a:t>
            </a:r>
            <a:r>
              <a:rPr lang="fr-FR" dirty="0" err="1" smtClean="0">
                <a:latin typeface="HelveticaNeue-Light"/>
              </a:rPr>
              <a:t>resolution</a:t>
            </a:r>
            <a:endParaRPr lang="fr-FR" dirty="0">
              <a:latin typeface="HelveticaNeue-Light"/>
            </a:endParaRPr>
          </a:p>
          <a:p>
            <a:r>
              <a:rPr lang="fr-FR" dirty="0">
                <a:latin typeface="HelveticaNeue-Light"/>
              </a:rPr>
              <a:t>• </a:t>
            </a:r>
            <a:r>
              <a:rPr lang="fr-FR" dirty="0" err="1">
                <a:latin typeface="HelveticaNeue-Light"/>
              </a:rPr>
              <a:t>Introduces</a:t>
            </a:r>
            <a:r>
              <a:rPr lang="fr-FR" dirty="0">
                <a:latin typeface="HelveticaNeue-Light"/>
              </a:rPr>
              <a:t> </a:t>
            </a:r>
            <a:r>
              <a:rPr lang="fr-FR" dirty="0" err="1">
                <a:latin typeface="HelveticaNeue-Light"/>
              </a:rPr>
              <a:t>potential</a:t>
            </a:r>
            <a:r>
              <a:rPr lang="fr-FR" dirty="0">
                <a:latin typeface="HelveticaNeue-Light"/>
              </a:rPr>
              <a:t> </a:t>
            </a:r>
            <a:r>
              <a:rPr lang="fr-FR" dirty="0" err="1" smtClean="0">
                <a:latin typeface="HelveticaNeue-Light"/>
              </a:rPr>
              <a:t>errors</a:t>
            </a:r>
            <a:endParaRPr lang="fr-FR" dirty="0"/>
          </a:p>
        </p:txBody>
      </p:sp>
      <p:grpSp>
        <p:nvGrpSpPr>
          <p:cNvPr id="11" name="Groupe 10"/>
          <p:cNvGrpSpPr/>
          <p:nvPr/>
        </p:nvGrpSpPr>
        <p:grpSpPr>
          <a:xfrm>
            <a:off x="5570415" y="1569868"/>
            <a:ext cx="5648191" cy="5006739"/>
            <a:chOff x="5570415" y="1639317"/>
            <a:chExt cx="5648191" cy="5006739"/>
          </a:xfrm>
        </p:grpSpPr>
        <p:sp>
          <p:nvSpPr>
            <p:cNvPr id="3" name="Rectangle 2"/>
            <p:cNvSpPr/>
            <p:nvPr/>
          </p:nvSpPr>
          <p:spPr>
            <a:xfrm>
              <a:off x="5593566" y="1639317"/>
              <a:ext cx="5552028" cy="646331"/>
            </a:xfrm>
            <a:prstGeom prst="rect">
              <a:avLst/>
            </a:prstGeom>
          </p:spPr>
          <p:txBody>
            <a:bodyPr wrap="square">
              <a:spAutoFit/>
            </a:bodyPr>
            <a:lstStyle/>
            <a:p>
              <a:pPr algn="ctr"/>
              <a:r>
                <a:rPr lang="en-US" dirty="0">
                  <a:latin typeface="HelveticaNeue-Light"/>
                </a:rPr>
                <a:t>The structural MR image used in the </a:t>
              </a:r>
              <a:r>
                <a:rPr lang="en-US" dirty="0" err="1">
                  <a:latin typeface="HelveticaNeue-Light"/>
                </a:rPr>
                <a:t>coregistration</a:t>
              </a:r>
              <a:endParaRPr lang="en-US" dirty="0">
                <a:latin typeface="HelveticaNeue-Light"/>
              </a:endParaRPr>
            </a:p>
            <a:p>
              <a:pPr algn="ctr"/>
              <a:r>
                <a:rPr lang="en-US" dirty="0">
                  <a:latin typeface="HelveticaNeue-Light"/>
                </a:rPr>
                <a:t>procedure is warped onto a template </a:t>
              </a:r>
              <a:r>
                <a:rPr lang="en-US" dirty="0" smtClean="0">
                  <a:latin typeface="HelveticaNeue-Light"/>
                </a:rPr>
                <a:t>image</a:t>
              </a:r>
              <a:endParaRPr lang="fr-FR" dirty="0"/>
            </a:p>
          </p:txBody>
        </p:sp>
        <p:grpSp>
          <p:nvGrpSpPr>
            <p:cNvPr id="10" name="Groupe 9"/>
            <p:cNvGrpSpPr/>
            <p:nvPr/>
          </p:nvGrpSpPr>
          <p:grpSpPr>
            <a:xfrm>
              <a:off x="5570415" y="2232831"/>
              <a:ext cx="5648191" cy="4413225"/>
              <a:chOff x="5570415" y="2232831"/>
              <a:chExt cx="5648191" cy="4413225"/>
            </a:xfrm>
          </p:grpSpPr>
          <p:pic>
            <p:nvPicPr>
              <p:cNvPr id="7" name="Image 6"/>
              <p:cNvPicPr>
                <a:picLocks noChangeAspect="1"/>
              </p:cNvPicPr>
              <p:nvPr/>
            </p:nvPicPr>
            <p:blipFill>
              <a:blip r:embed="rId2"/>
              <a:stretch>
                <a:fillRect/>
              </a:stretch>
            </p:blipFill>
            <p:spPr>
              <a:xfrm>
                <a:off x="5570415" y="2232831"/>
                <a:ext cx="5648191" cy="3584550"/>
              </a:xfrm>
              <a:prstGeom prst="rect">
                <a:avLst/>
              </a:prstGeom>
            </p:spPr>
          </p:pic>
          <p:pic>
            <p:nvPicPr>
              <p:cNvPr id="13" name="Image 12"/>
              <p:cNvPicPr>
                <a:picLocks noChangeAspect="1"/>
              </p:cNvPicPr>
              <p:nvPr/>
            </p:nvPicPr>
            <p:blipFill>
              <a:blip r:embed="rId3"/>
              <a:stretch>
                <a:fillRect/>
              </a:stretch>
            </p:blipFill>
            <p:spPr>
              <a:xfrm>
                <a:off x="7964712" y="5132488"/>
                <a:ext cx="2897030" cy="1513568"/>
              </a:xfrm>
              <a:prstGeom prst="rect">
                <a:avLst/>
              </a:prstGeom>
            </p:spPr>
          </p:pic>
        </p:grpSp>
      </p:grpSp>
    </p:spTree>
    <p:extLst>
      <p:ext uri="{BB962C8B-B14F-4D97-AF65-F5344CB8AC3E}">
        <p14:creationId xmlns:p14="http://schemas.microsoft.com/office/powerpoint/2010/main" val="22596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a:t>
            </a:r>
            <a:r>
              <a:rPr lang="fr-FR" dirty="0" smtClean="0">
                <a:latin typeface="Segoe UI" panose="020B0502040204020203" pitchFamily="34" charset="0"/>
                <a:cs typeface="Segoe UI" panose="020B0502040204020203" pitchFamily="34" charset="0"/>
              </a:rPr>
              <a:t>11. </a:t>
            </a:r>
            <a:r>
              <a:rPr lang="fr-FR" dirty="0" err="1" smtClean="0">
                <a:latin typeface="Segoe UI" panose="020B0502040204020203" pitchFamily="34" charset="0"/>
                <a:cs typeface="Segoe UI" panose="020B0502040204020203" pitchFamily="34" charset="0"/>
              </a:rPr>
              <a:t>Smoothing</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18</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23056" y="1162087"/>
            <a:ext cx="6335713" cy="1754326"/>
          </a:xfrm>
          <a:prstGeom prst="rect">
            <a:avLst/>
          </a:prstGeom>
        </p:spPr>
        <p:txBody>
          <a:bodyPr wrap="square">
            <a:spAutoFit/>
          </a:bodyPr>
          <a:lstStyle/>
          <a:p>
            <a:r>
              <a:rPr lang="en-GB" dirty="0" smtClean="0">
                <a:solidFill>
                  <a:srgbClr val="000000"/>
                </a:solidFill>
                <a:latin typeface="HelveticaNeue-Light"/>
              </a:rPr>
              <a:t>B</a:t>
            </a:r>
            <a:r>
              <a:rPr lang="en-GB" dirty="0" smtClean="0">
                <a:solidFill>
                  <a:srgbClr val="000000"/>
                </a:solidFill>
                <a:latin typeface="HelveticaNeue-Light"/>
              </a:rPr>
              <a:t>ecause </a:t>
            </a:r>
            <a:r>
              <a:rPr lang="en-GB" dirty="0">
                <a:solidFill>
                  <a:srgbClr val="000000"/>
                </a:solidFill>
                <a:latin typeface="HelveticaNeue-Light"/>
              </a:rPr>
              <a:t>spatial normalization across subjects is imperfect, </a:t>
            </a:r>
            <a:r>
              <a:rPr lang="en-GB" dirty="0" smtClean="0">
                <a:solidFill>
                  <a:srgbClr val="000000"/>
                </a:solidFill>
                <a:latin typeface="HelveticaNeue-Light"/>
              </a:rPr>
              <a:t>activations in e.g., hippocampus will </a:t>
            </a:r>
            <a:r>
              <a:rPr lang="en-GB" dirty="0">
                <a:solidFill>
                  <a:srgbClr val="000000"/>
                </a:solidFill>
                <a:latin typeface="HelveticaNeue-Light"/>
              </a:rPr>
              <a:t>not line up perfectly in a group </a:t>
            </a:r>
            <a:r>
              <a:rPr lang="en-GB" dirty="0" smtClean="0">
                <a:solidFill>
                  <a:srgbClr val="000000"/>
                </a:solidFill>
                <a:latin typeface="HelveticaNeue-Light"/>
              </a:rPr>
              <a:t>analysis.</a:t>
            </a:r>
          </a:p>
          <a:p>
            <a:r>
              <a:rPr lang="fr-FR" dirty="0" smtClean="0">
                <a:solidFill>
                  <a:srgbClr val="000000"/>
                </a:solidFill>
                <a:latin typeface="HelveticaNeue-Light"/>
              </a:rPr>
              <a:t>Spatial </a:t>
            </a:r>
            <a:r>
              <a:rPr lang="fr-FR" dirty="0" err="1" smtClean="0">
                <a:solidFill>
                  <a:srgbClr val="0070C0"/>
                </a:solidFill>
                <a:latin typeface="HelveticaNeue-Light"/>
              </a:rPr>
              <a:t>smoothing</a:t>
            </a:r>
            <a:r>
              <a:rPr lang="fr-FR" dirty="0" smtClean="0">
                <a:solidFill>
                  <a:srgbClr val="000000"/>
                </a:solidFill>
                <a:latin typeface="HelveticaNeue-Light"/>
              </a:rPr>
              <a:t> consists </a:t>
            </a:r>
            <a:r>
              <a:rPr lang="fr-FR" dirty="0" smtClean="0">
                <a:solidFill>
                  <a:srgbClr val="000000"/>
                </a:solidFill>
                <a:latin typeface="HelveticaNeue-Light"/>
              </a:rPr>
              <a:t>in a</a:t>
            </a:r>
            <a:r>
              <a:rPr lang="en-US" dirty="0" err="1" smtClean="0">
                <a:latin typeface="HelveticaNeue-Light"/>
              </a:rPr>
              <a:t>veraging</a:t>
            </a:r>
            <a:r>
              <a:rPr lang="en-US" dirty="0" smtClean="0">
                <a:latin typeface="HelveticaNeue-Light"/>
              </a:rPr>
              <a:t> </a:t>
            </a:r>
            <a:r>
              <a:rPr lang="en-US" dirty="0">
                <a:latin typeface="HelveticaNeue-Light"/>
              </a:rPr>
              <a:t>over nearby </a:t>
            </a:r>
            <a:r>
              <a:rPr lang="en-US" dirty="0" smtClean="0">
                <a:latin typeface="HelveticaNeue-Light"/>
              </a:rPr>
              <a:t>voxels (e.g., 4mm, 10mm</a:t>
            </a:r>
            <a:r>
              <a:rPr lang="en-US" dirty="0" smtClean="0">
                <a:latin typeface="HelveticaNeue-Light"/>
              </a:rPr>
              <a:t>) so it is more likely that activations overlap and therefore are detected.</a:t>
            </a:r>
            <a:endParaRPr lang="fr-FR" dirty="0">
              <a:solidFill>
                <a:srgbClr val="000000"/>
              </a:solidFill>
              <a:latin typeface="HelveticaNeue-Light"/>
            </a:endParaRPr>
          </a:p>
        </p:txBody>
      </p:sp>
      <p:sp>
        <p:nvSpPr>
          <p:cNvPr id="12" name="Rectangle 11"/>
          <p:cNvSpPr/>
          <p:nvPr/>
        </p:nvSpPr>
        <p:spPr>
          <a:xfrm>
            <a:off x="6858535" y="3592442"/>
            <a:ext cx="4433888" cy="646331"/>
          </a:xfrm>
          <a:prstGeom prst="rect">
            <a:avLst/>
          </a:prstGeom>
        </p:spPr>
        <p:txBody>
          <a:bodyPr wrap="square">
            <a:spAutoFit/>
          </a:bodyPr>
          <a:lstStyle/>
          <a:p>
            <a:r>
              <a:rPr lang="en-US" dirty="0" smtClean="0">
                <a:latin typeface="HelveticaNeue-Light"/>
              </a:rPr>
              <a:t>CONS</a:t>
            </a:r>
            <a:endParaRPr lang="en-US" dirty="0">
              <a:latin typeface="HelveticaNeue-Light"/>
            </a:endParaRPr>
          </a:p>
          <a:p>
            <a:pPr marL="285750" indent="-285750">
              <a:buFont typeface="Arial" panose="020B0604020202020204" pitchFamily="34" charset="0"/>
              <a:buChar char="•"/>
            </a:pPr>
            <a:r>
              <a:rPr lang="en-US" dirty="0" smtClean="0">
                <a:latin typeface="HelveticaNeue-Light"/>
              </a:rPr>
              <a:t>The </a:t>
            </a:r>
            <a:r>
              <a:rPr lang="en-US" dirty="0">
                <a:latin typeface="HelveticaNeue-Light"/>
              </a:rPr>
              <a:t>image resolution is </a:t>
            </a:r>
            <a:r>
              <a:rPr lang="en-US" dirty="0" smtClean="0">
                <a:latin typeface="HelveticaNeue-Light"/>
              </a:rPr>
              <a:t>reduced</a:t>
            </a:r>
            <a:endParaRPr lang="fr-FR" dirty="0"/>
          </a:p>
        </p:txBody>
      </p:sp>
      <p:sp>
        <p:nvSpPr>
          <p:cNvPr id="14" name="Rectangle 13"/>
          <p:cNvSpPr/>
          <p:nvPr/>
        </p:nvSpPr>
        <p:spPr>
          <a:xfrm>
            <a:off x="442912" y="5210469"/>
            <a:ext cx="6096000" cy="1200329"/>
          </a:xfrm>
          <a:prstGeom prst="rect">
            <a:avLst/>
          </a:prstGeom>
        </p:spPr>
        <p:txBody>
          <a:bodyPr>
            <a:spAutoFit/>
          </a:bodyPr>
          <a:lstStyle/>
          <a:p>
            <a:r>
              <a:rPr lang="en-US" dirty="0" smtClean="0">
                <a:solidFill>
                  <a:srgbClr val="000000"/>
                </a:solidFill>
                <a:latin typeface="HelveticaNeue-Light"/>
              </a:rPr>
              <a:t>Smoothing consists in applying a Gaussian filter to voxels:</a:t>
            </a:r>
          </a:p>
          <a:p>
            <a:pPr marL="285750" indent="-285750">
              <a:buFont typeface="Arial" panose="020B0604020202020204" pitchFamily="34" charset="0"/>
              <a:buChar char="•"/>
            </a:pPr>
            <a:r>
              <a:rPr lang="en-US" dirty="0" smtClean="0">
                <a:solidFill>
                  <a:srgbClr val="000000"/>
                </a:solidFill>
                <a:latin typeface="HelveticaNeue-Light"/>
              </a:rPr>
              <a:t>We </a:t>
            </a:r>
            <a:r>
              <a:rPr lang="en-US" dirty="0" smtClean="0">
                <a:solidFill>
                  <a:srgbClr val="000000"/>
                </a:solidFill>
                <a:latin typeface="HelveticaNeue-Light"/>
              </a:rPr>
              <a:t>choose a </a:t>
            </a:r>
            <a:r>
              <a:rPr lang="en-US" dirty="0" smtClean="0">
                <a:solidFill>
                  <a:srgbClr val="000000"/>
                </a:solidFill>
                <a:latin typeface="HelveticaNeue-Light"/>
              </a:rPr>
              <a:t>kernel size for the Gaussian filter, called </a:t>
            </a:r>
            <a:r>
              <a:rPr lang="en-US" dirty="0">
                <a:solidFill>
                  <a:srgbClr val="0066FF"/>
                </a:solidFill>
                <a:latin typeface="HelveticaNeue-Light"/>
              </a:rPr>
              <a:t>full width at half maximum</a:t>
            </a:r>
            <a:r>
              <a:rPr lang="en-US" dirty="0" smtClean="0">
                <a:solidFill>
                  <a:srgbClr val="000000"/>
                </a:solidFill>
                <a:latin typeface="HelveticaNeue-Light"/>
              </a:rPr>
              <a:t> (usually 3*voxel size)</a:t>
            </a:r>
          </a:p>
          <a:p>
            <a:pPr marL="285750" indent="-285750">
              <a:buFont typeface="Arial" panose="020B0604020202020204" pitchFamily="34" charset="0"/>
              <a:buChar char="•"/>
            </a:pPr>
            <a:r>
              <a:rPr lang="en-US" dirty="0" smtClean="0">
                <a:solidFill>
                  <a:srgbClr val="000000"/>
                </a:solidFill>
                <a:latin typeface="HelveticaNeue-Light"/>
              </a:rPr>
              <a:t>The </a:t>
            </a:r>
            <a:r>
              <a:rPr lang="en-US" dirty="0" smtClean="0">
                <a:solidFill>
                  <a:srgbClr val="000000"/>
                </a:solidFill>
                <a:latin typeface="HelveticaNeue-Light"/>
              </a:rPr>
              <a:t>data is averaged over the width of the </a:t>
            </a:r>
            <a:r>
              <a:rPr lang="en-US" dirty="0" smtClean="0">
                <a:solidFill>
                  <a:srgbClr val="000000"/>
                </a:solidFill>
                <a:latin typeface="HelveticaNeue-Light"/>
              </a:rPr>
              <a:t>FWHM.</a:t>
            </a:r>
            <a:endParaRPr lang="fr-FR" dirty="0"/>
          </a:p>
        </p:txBody>
      </p:sp>
      <p:pic>
        <p:nvPicPr>
          <p:cNvPr id="15" name="Image 14"/>
          <p:cNvPicPr>
            <a:picLocks noChangeAspect="1"/>
          </p:cNvPicPr>
          <p:nvPr/>
        </p:nvPicPr>
        <p:blipFill>
          <a:blip r:embed="rId3"/>
          <a:stretch>
            <a:fillRect/>
          </a:stretch>
        </p:blipFill>
        <p:spPr>
          <a:xfrm>
            <a:off x="7683112" y="4842203"/>
            <a:ext cx="2916820" cy="1793330"/>
          </a:xfrm>
          <a:prstGeom prst="rect">
            <a:avLst/>
          </a:prstGeom>
        </p:spPr>
      </p:pic>
      <p:sp>
        <p:nvSpPr>
          <p:cNvPr id="13" name="Rectangle 12"/>
          <p:cNvSpPr/>
          <p:nvPr/>
        </p:nvSpPr>
        <p:spPr>
          <a:xfrm>
            <a:off x="6858535" y="529596"/>
            <a:ext cx="4499226" cy="2862322"/>
          </a:xfrm>
          <a:prstGeom prst="rect">
            <a:avLst/>
          </a:prstGeom>
        </p:spPr>
        <p:txBody>
          <a:bodyPr wrap="square">
            <a:spAutoFit/>
          </a:bodyPr>
          <a:lstStyle/>
          <a:p>
            <a:r>
              <a:rPr lang="en-US" dirty="0" smtClean="0">
                <a:latin typeface="HelveticaNeue-Light"/>
              </a:rPr>
              <a:t>PROS</a:t>
            </a:r>
          </a:p>
          <a:p>
            <a:pPr marL="285750" indent="-285750">
              <a:buFont typeface="Arial" panose="020B0604020202020204" pitchFamily="34" charset="0"/>
              <a:buChar char="•"/>
            </a:pPr>
            <a:r>
              <a:rPr lang="en-US" dirty="0" smtClean="0">
                <a:latin typeface="HelveticaNeue-Light"/>
              </a:rPr>
              <a:t>May </a:t>
            </a:r>
            <a:r>
              <a:rPr lang="en-US" dirty="0">
                <a:latin typeface="HelveticaNeue-Light"/>
              </a:rPr>
              <a:t>overcome limitations in the normalization </a:t>
            </a:r>
            <a:r>
              <a:rPr lang="en-US" dirty="0" smtClean="0">
                <a:latin typeface="HelveticaNeue-Light"/>
              </a:rPr>
              <a:t>by blurring </a:t>
            </a:r>
            <a:r>
              <a:rPr lang="en-US" dirty="0">
                <a:latin typeface="HelveticaNeue-Light"/>
              </a:rPr>
              <a:t>any residual anatomical </a:t>
            </a:r>
            <a:r>
              <a:rPr lang="en-US" dirty="0" smtClean="0">
                <a:latin typeface="HelveticaNeue-Light"/>
              </a:rPr>
              <a:t>differences</a:t>
            </a:r>
          </a:p>
          <a:p>
            <a:pPr marL="285750" indent="-285750">
              <a:buFont typeface="Arial" panose="020B0604020202020204" pitchFamily="34" charset="0"/>
              <a:buChar char="•"/>
            </a:pPr>
            <a:r>
              <a:rPr lang="en-US" dirty="0" smtClean="0">
                <a:latin typeface="HelveticaNeue-Light"/>
              </a:rPr>
              <a:t>can cancel out the noise and enhance the signal, increasing </a:t>
            </a:r>
            <a:r>
              <a:rPr lang="en-US" dirty="0">
                <a:latin typeface="HelveticaNeue-Light"/>
              </a:rPr>
              <a:t>the signal-to-noise ratio (SNR</a:t>
            </a:r>
            <a:r>
              <a:rPr lang="en-US" dirty="0" smtClean="0">
                <a:latin typeface="HelveticaNeue-Light"/>
              </a:rPr>
              <a:t>)</a:t>
            </a:r>
          </a:p>
          <a:p>
            <a:pPr marL="285750" indent="-285750">
              <a:buFont typeface="Arial" panose="020B0604020202020204" pitchFamily="34" charset="0"/>
              <a:buChar char="•"/>
            </a:pPr>
            <a:r>
              <a:rPr lang="en-US" dirty="0" smtClean="0">
                <a:latin typeface="HelveticaNeue-Light"/>
              </a:rPr>
              <a:t>May </a:t>
            </a:r>
            <a:r>
              <a:rPr lang="en-US" dirty="0">
                <a:latin typeface="HelveticaNeue-Light"/>
              </a:rPr>
              <a:t>increase the validity of the statistical </a:t>
            </a:r>
            <a:r>
              <a:rPr lang="en-US" dirty="0" smtClean="0">
                <a:latin typeface="HelveticaNeue-Light"/>
              </a:rPr>
              <a:t>analysis</a:t>
            </a:r>
          </a:p>
          <a:p>
            <a:pPr marL="285750" indent="-285750">
              <a:buFont typeface="Arial" panose="020B0604020202020204" pitchFamily="34" charset="0"/>
              <a:buChar char="•"/>
            </a:pPr>
            <a:r>
              <a:rPr lang="en-US" dirty="0" smtClean="0">
                <a:latin typeface="HelveticaNeue-Light"/>
              </a:rPr>
              <a:t>Required </a:t>
            </a:r>
            <a:r>
              <a:rPr lang="en-US" dirty="0">
                <a:latin typeface="HelveticaNeue-Light"/>
              </a:rPr>
              <a:t>for Gaussian random </a:t>
            </a:r>
            <a:r>
              <a:rPr lang="en-US" dirty="0" smtClean="0">
                <a:latin typeface="HelveticaNeue-Light"/>
              </a:rPr>
              <a:t>fields</a:t>
            </a:r>
          </a:p>
        </p:txBody>
      </p:sp>
      <p:pic>
        <p:nvPicPr>
          <p:cNvPr id="2050" name="Picture 2" descr="EffectOfSmooth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202" y="2941556"/>
            <a:ext cx="6113710" cy="210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54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61872" y="758952"/>
            <a:ext cx="9577578" cy="4041648"/>
          </a:xfrm>
        </p:spPr>
        <p:txBody>
          <a:bodyPr/>
          <a:lstStyle/>
          <a:p>
            <a:r>
              <a:rPr lang="fr-FR" dirty="0" err="1" smtClean="0"/>
              <a:t>Contrasts</a:t>
            </a:r>
            <a:r>
              <a:rPr lang="fr-FR" dirty="0" smtClean="0"/>
              <a:t> on SPM</a:t>
            </a:r>
            <a:endParaRPr lang="fr-FR"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tx1"/>
                </a:solidFill>
              </a:rPr>
              <a:t>19</a:t>
            </a:fld>
            <a:endParaRPr lang="fr-FR">
              <a:solidFill>
                <a:schemeClr val="tx1"/>
              </a:solidFill>
            </a:endParaRPr>
          </a:p>
        </p:txBody>
      </p:sp>
    </p:spTree>
    <p:extLst>
      <p:ext uri="{BB962C8B-B14F-4D97-AF65-F5344CB8AC3E}">
        <p14:creationId xmlns:p14="http://schemas.microsoft.com/office/powerpoint/2010/main" val="4200123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61872" y="758952"/>
            <a:ext cx="9577578" cy="4041648"/>
          </a:xfrm>
        </p:spPr>
        <p:txBody>
          <a:bodyPr/>
          <a:lstStyle/>
          <a:p>
            <a:r>
              <a:rPr lang="fr-FR" dirty="0" err="1" smtClean="0"/>
              <a:t>Preprocessing</a:t>
            </a:r>
            <a:r>
              <a:rPr lang="fr-FR" dirty="0" smtClean="0"/>
              <a:t> on SPM</a:t>
            </a:r>
            <a:endParaRPr lang="fr-FR"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tx1"/>
                </a:solidFill>
              </a:rPr>
              <a:t>2</a:t>
            </a:fld>
            <a:endParaRPr lang="fr-FR">
              <a:solidFill>
                <a:schemeClr val="tx1"/>
              </a:solidFill>
            </a:endParaRPr>
          </a:p>
        </p:txBody>
      </p:sp>
    </p:spTree>
    <p:extLst>
      <p:ext uri="{BB962C8B-B14F-4D97-AF65-F5344CB8AC3E}">
        <p14:creationId xmlns:p14="http://schemas.microsoft.com/office/powerpoint/2010/main" val="3063305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a:stretch>
            <a:fillRect/>
          </a:stretch>
        </p:blipFill>
        <p:spPr>
          <a:xfrm>
            <a:off x="2074863" y="989345"/>
            <a:ext cx="8115300" cy="5514975"/>
          </a:xfrm>
          <a:prstGeom prst="rect">
            <a:avLst/>
          </a:prstGeom>
        </p:spPr>
      </p:pic>
      <p:sp>
        <p:nvSpPr>
          <p:cNvPr id="4"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Statistical</a:t>
            </a:r>
            <a:r>
              <a:rPr lang="fr-FR" dirty="0" smtClean="0">
                <a:latin typeface="Segoe UI" panose="020B0502040204020203" pitchFamily="34" charset="0"/>
                <a:cs typeface="Segoe UI" panose="020B0502040204020203" pitchFamily="34" charset="0"/>
              </a:rPr>
              <a:t> analyses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ZoneTexte 13"/>
          <p:cNvSpPr txBox="1"/>
          <p:nvPr/>
        </p:nvSpPr>
        <p:spPr>
          <a:xfrm>
            <a:off x="169590" y="6376996"/>
            <a:ext cx="8597463" cy="307777"/>
          </a:xfrm>
          <a:prstGeom prst="rect">
            <a:avLst/>
          </a:prstGeom>
          <a:noFill/>
        </p:spPr>
        <p:txBody>
          <a:bodyPr wrap="square" rtlCol="0">
            <a:spAutoFit/>
          </a:bodyPr>
          <a:lstStyle/>
          <a:p>
            <a:r>
              <a:rPr lang="fr-FR" sz="1400" dirty="0" smtClean="0"/>
              <a:t>Sources: Martin </a:t>
            </a:r>
            <a:r>
              <a:rPr lang="fr-FR" sz="1400" dirty="0" err="1" smtClean="0"/>
              <a:t>Lindquist</a:t>
            </a:r>
            <a:r>
              <a:rPr lang="fr-FR" sz="1400" dirty="0" smtClean="0"/>
              <a:t> and Tor </a:t>
            </a:r>
            <a:r>
              <a:rPr lang="fr-FR" sz="1400" dirty="0" err="1" smtClean="0"/>
              <a:t>Wager</a:t>
            </a:r>
            <a:r>
              <a:rPr lang="fr-FR" sz="1400" dirty="0" smtClean="0"/>
              <a:t> – </a:t>
            </a:r>
            <a:r>
              <a:rPr lang="fr-FR" sz="1400" dirty="0" err="1" smtClean="0"/>
              <a:t>Principles</a:t>
            </a:r>
            <a:r>
              <a:rPr lang="fr-FR" sz="1400" dirty="0" smtClean="0"/>
              <a:t> of </a:t>
            </a:r>
            <a:r>
              <a:rPr lang="fr-FR" sz="1400" dirty="0" err="1" smtClean="0"/>
              <a:t>fMRI</a:t>
            </a:r>
            <a:r>
              <a:rPr lang="fr-FR" sz="1400" dirty="0" smtClean="0"/>
              <a:t> (</a:t>
            </a:r>
            <a:r>
              <a:rPr lang="fr-FR" sz="1400" dirty="0" err="1" smtClean="0"/>
              <a:t>discontinued</a:t>
            </a:r>
            <a:r>
              <a:rPr lang="fr-FR" sz="1400" dirty="0" smtClean="0"/>
              <a:t>) </a:t>
            </a:r>
            <a:endParaRPr lang="en-GB" sz="1400" dirty="0"/>
          </a:p>
        </p:txBody>
      </p:sp>
    </p:spTree>
    <p:extLst>
      <p:ext uri="{BB962C8B-B14F-4D97-AF65-F5344CB8AC3E}">
        <p14:creationId xmlns:p14="http://schemas.microsoft.com/office/powerpoint/2010/main" val="989236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GLM </a:t>
            </a:r>
            <a:r>
              <a:rPr lang="fr-FR" dirty="0" err="1" smtClean="0">
                <a:latin typeface="Segoe UI" panose="020B0502040204020203" pitchFamily="34" charset="0"/>
                <a:cs typeface="Segoe UI" panose="020B0502040204020203" pitchFamily="34" charset="0"/>
              </a:rPr>
              <a:t>analysis</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process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age 6"/>
          <p:cNvPicPr>
            <a:picLocks noChangeAspect="1"/>
          </p:cNvPicPr>
          <p:nvPr/>
        </p:nvPicPr>
        <p:blipFill>
          <a:blip r:embed="rId3"/>
          <a:stretch>
            <a:fillRect/>
          </a:stretch>
        </p:blipFill>
        <p:spPr>
          <a:xfrm>
            <a:off x="1002762" y="1134269"/>
            <a:ext cx="9410606" cy="5232400"/>
          </a:xfrm>
          <a:prstGeom prst="rect">
            <a:avLst/>
          </a:prstGeom>
        </p:spPr>
      </p:pic>
    </p:spTree>
    <p:extLst>
      <p:ext uri="{BB962C8B-B14F-4D97-AF65-F5344CB8AC3E}">
        <p14:creationId xmlns:p14="http://schemas.microsoft.com/office/powerpoint/2010/main" val="784800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b="2950"/>
          <a:stretch/>
        </p:blipFill>
        <p:spPr>
          <a:xfrm>
            <a:off x="171415" y="1566454"/>
            <a:ext cx="6241972" cy="3820026"/>
          </a:xfrm>
          <a:prstGeom prst="rect">
            <a:avLst/>
          </a:prstGeom>
        </p:spPr>
      </p:pic>
      <p:pic>
        <p:nvPicPr>
          <p:cNvPr id="8" name="Image 7"/>
          <p:cNvPicPr>
            <a:picLocks noChangeAspect="1"/>
          </p:cNvPicPr>
          <p:nvPr/>
        </p:nvPicPr>
        <p:blipFill rotWithShape="1">
          <a:blip r:embed="rId3"/>
          <a:srcRect t="29378"/>
          <a:stretch/>
        </p:blipFill>
        <p:spPr>
          <a:xfrm>
            <a:off x="6483898" y="2181932"/>
            <a:ext cx="4808942" cy="2576291"/>
          </a:xfrm>
          <a:prstGeom prst="rect">
            <a:avLst/>
          </a:prstGeom>
        </p:spPr>
      </p:pic>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GLM</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2844800" y="3169920"/>
            <a:ext cx="420370" cy="1168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697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2705530" y="988080"/>
            <a:ext cx="6438471" cy="5581855"/>
            <a:chOff x="2705530" y="988080"/>
            <a:chExt cx="6438471" cy="5581855"/>
          </a:xfrm>
        </p:grpSpPr>
        <p:grpSp>
          <p:nvGrpSpPr>
            <p:cNvPr id="10" name="Groupe 9"/>
            <p:cNvGrpSpPr>
              <a:grpSpLocks noChangeAspect="1"/>
            </p:cNvGrpSpPr>
            <p:nvPr/>
          </p:nvGrpSpPr>
          <p:grpSpPr>
            <a:xfrm>
              <a:off x="2705530" y="988080"/>
              <a:ext cx="6438471" cy="5581855"/>
              <a:chOff x="2022623" y="930207"/>
              <a:chExt cx="7885306" cy="6836194"/>
            </a:xfrm>
          </p:grpSpPr>
          <p:pic>
            <p:nvPicPr>
              <p:cNvPr id="8" name="Image 7"/>
              <p:cNvPicPr>
                <a:picLocks noChangeAspect="1"/>
              </p:cNvPicPr>
              <p:nvPr/>
            </p:nvPicPr>
            <p:blipFill>
              <a:blip r:embed="rId3"/>
              <a:stretch>
                <a:fillRect/>
              </a:stretch>
            </p:blipFill>
            <p:spPr>
              <a:xfrm>
                <a:off x="2025570" y="930207"/>
                <a:ext cx="7882359" cy="5320592"/>
              </a:xfrm>
              <a:prstGeom prst="rect">
                <a:avLst/>
              </a:prstGeom>
            </p:spPr>
          </p:pic>
          <p:pic>
            <p:nvPicPr>
              <p:cNvPr id="9" name="Image 8"/>
              <p:cNvPicPr>
                <a:picLocks noChangeAspect="1"/>
              </p:cNvPicPr>
              <p:nvPr/>
            </p:nvPicPr>
            <p:blipFill>
              <a:blip r:embed="rId4"/>
              <a:stretch>
                <a:fillRect/>
              </a:stretch>
            </p:blipFill>
            <p:spPr>
              <a:xfrm>
                <a:off x="2022623" y="6472408"/>
                <a:ext cx="7830508" cy="1293993"/>
              </a:xfrm>
              <a:prstGeom prst="rect">
                <a:avLst/>
              </a:prstGeom>
            </p:spPr>
          </p:pic>
        </p:grpSp>
        <p:sp>
          <p:nvSpPr>
            <p:cNvPr id="11" name="Rectangle 10"/>
            <p:cNvSpPr/>
            <p:nvPr/>
          </p:nvSpPr>
          <p:spPr>
            <a:xfrm>
              <a:off x="2705530" y="6099160"/>
              <a:ext cx="327037" cy="438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Design </a:t>
            </a:r>
            <a:r>
              <a:rPr lang="fr-FR" dirty="0" err="1" smtClean="0">
                <a:latin typeface="Segoe UI" panose="020B0502040204020203" pitchFamily="34" charset="0"/>
                <a:cs typeface="Segoe UI" panose="020B0502040204020203" pitchFamily="34" charset="0"/>
              </a:rPr>
              <a:t>specification</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7872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153650"/>
            <a:ext cx="10515600" cy="1325563"/>
          </a:xfrm>
        </p:spPr>
        <p:txBody>
          <a:bodyPr anchor="ctr"/>
          <a:lstStyle/>
          <a:p>
            <a:r>
              <a:rPr lang="fr-FR" dirty="0" err="1" smtClean="0">
                <a:latin typeface="Segoe UI" panose="020B0502040204020203" pitchFamily="34" charset="0"/>
                <a:cs typeface="Segoe UI" panose="020B0502040204020203" pitchFamily="34" charset="0"/>
              </a:rPr>
              <a:t>Assumptions</a:t>
            </a:r>
            <a:r>
              <a:rPr lang="fr-FR" dirty="0" smtClean="0">
                <a:latin typeface="Segoe UI" panose="020B0502040204020203" pitchFamily="34" charset="0"/>
                <a:cs typeface="Segoe UI" panose="020B0502040204020203" pitchFamily="34" charset="0"/>
              </a:rPr>
              <a:t> about </a:t>
            </a:r>
            <a:r>
              <a:rPr lang="fr-FR" dirty="0" smtClean="0">
                <a:latin typeface="Segoe UI" panose="020B0502040204020203" pitchFamily="34" charset="0"/>
                <a:cs typeface="Segoe UI" panose="020B0502040204020203" pitchFamily="34" charset="0"/>
              </a:rPr>
              <a:t>HRF</a:t>
            </a:r>
            <a:br>
              <a:rPr lang="fr-FR" dirty="0" smtClean="0">
                <a:latin typeface="Segoe UI" panose="020B0502040204020203" pitchFamily="34" charset="0"/>
                <a:cs typeface="Segoe UI" panose="020B0502040204020203" pitchFamily="34" charset="0"/>
              </a:rPr>
            </a:br>
            <a:r>
              <a:rPr lang="fr-FR" dirty="0" smtClean="0">
                <a:latin typeface="Segoe UI" panose="020B0502040204020203" pitchFamily="34" charset="0"/>
                <a:cs typeface="Segoe UI" panose="020B0502040204020203" pitchFamily="34" charset="0"/>
              </a:rPr>
              <a:t>&amp; </a:t>
            </a:r>
            <a:r>
              <a:rPr lang="fr-FR" dirty="0" err="1" smtClean="0">
                <a:latin typeface="Segoe UI" panose="020B0502040204020203" pitchFamily="34" charset="0"/>
                <a:cs typeface="Segoe UI" panose="020B0502040204020203" pitchFamily="34" charset="0"/>
              </a:rPr>
              <a:t>onsets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24</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343693" y="2805489"/>
            <a:ext cx="5735775" cy="3226733"/>
          </a:xfrm>
          <a:prstGeom prst="rect">
            <a:avLst/>
          </a:prstGeom>
        </p:spPr>
      </p:pic>
      <p:grpSp>
        <p:nvGrpSpPr>
          <p:cNvPr id="8" name="Groupe 7"/>
          <p:cNvGrpSpPr/>
          <p:nvPr/>
        </p:nvGrpSpPr>
        <p:grpSpPr>
          <a:xfrm>
            <a:off x="7182959" y="292304"/>
            <a:ext cx="3844161" cy="1760858"/>
            <a:chOff x="7182960" y="1292534"/>
            <a:chExt cx="3844161" cy="1760858"/>
          </a:xfrm>
        </p:grpSpPr>
        <p:pic>
          <p:nvPicPr>
            <p:cNvPr id="3" name="Image 2"/>
            <p:cNvPicPr>
              <a:picLocks noChangeAspect="1"/>
            </p:cNvPicPr>
            <p:nvPr/>
          </p:nvPicPr>
          <p:blipFill>
            <a:blip r:embed="rId4"/>
            <a:stretch>
              <a:fillRect/>
            </a:stretch>
          </p:blipFill>
          <p:spPr>
            <a:xfrm>
              <a:off x="7182960" y="1597679"/>
              <a:ext cx="3844161" cy="1455713"/>
            </a:xfrm>
            <a:prstGeom prst="rect">
              <a:avLst/>
            </a:prstGeom>
          </p:spPr>
        </p:pic>
        <p:sp>
          <p:nvSpPr>
            <p:cNvPr id="7" name="ZoneTexte 6"/>
            <p:cNvSpPr txBox="1"/>
            <p:nvPr/>
          </p:nvSpPr>
          <p:spPr>
            <a:xfrm>
              <a:off x="7182960" y="1292534"/>
              <a:ext cx="3844161" cy="369332"/>
            </a:xfrm>
            <a:prstGeom prst="rect">
              <a:avLst/>
            </a:prstGeom>
            <a:noFill/>
          </p:spPr>
          <p:txBody>
            <a:bodyPr wrap="square" rtlCol="0">
              <a:spAutoFit/>
            </a:bodyPr>
            <a:lstStyle/>
            <a:p>
              <a:pPr algn="ctr"/>
              <a:r>
                <a:rPr lang="fr-FR" dirty="0" smtClean="0"/>
                <a:t>Single impulse </a:t>
              </a:r>
              <a:r>
                <a:rPr lang="fr-FR" dirty="0" err="1" smtClean="0"/>
                <a:t>onset</a:t>
              </a:r>
              <a:r>
                <a:rPr lang="fr-FR" dirty="0" smtClean="0"/>
                <a:t> (stimulus)</a:t>
              </a:r>
              <a:endParaRPr lang="fr-FR" dirty="0"/>
            </a:p>
          </p:txBody>
        </p:sp>
      </p:grpSp>
      <p:sp>
        <p:nvSpPr>
          <p:cNvPr id="17" name="Rectangle 16"/>
          <p:cNvSpPr/>
          <p:nvPr/>
        </p:nvSpPr>
        <p:spPr>
          <a:xfrm>
            <a:off x="345962" y="1547192"/>
            <a:ext cx="5836631" cy="923330"/>
          </a:xfrm>
          <a:prstGeom prst="rect">
            <a:avLst/>
          </a:prstGeom>
        </p:spPr>
        <p:txBody>
          <a:bodyPr wrap="square">
            <a:spAutoFit/>
          </a:bodyPr>
          <a:lstStyle/>
          <a:p>
            <a:pPr marL="285750" indent="-285750">
              <a:buFont typeface="Arial" panose="020B0604020202020204" pitchFamily="34" charset="0"/>
              <a:buChar char="•"/>
            </a:pPr>
            <a:r>
              <a:rPr lang="en-US" dirty="0" smtClean="0">
                <a:latin typeface="Segoe UI" panose="020B0502040204020203" pitchFamily="34" charset="0"/>
                <a:cs typeface="Segoe UI" panose="020B0502040204020203" pitchFamily="34" charset="0"/>
              </a:rPr>
              <a:t>The </a:t>
            </a:r>
            <a:r>
              <a:rPr lang="en-US" dirty="0">
                <a:latin typeface="Segoe UI" panose="020B0502040204020203" pitchFamily="34" charset="0"/>
                <a:cs typeface="Segoe UI" panose="020B0502040204020203" pitchFamily="34" charset="0"/>
              </a:rPr>
              <a:t>BOLD signal </a:t>
            </a:r>
            <a:r>
              <a:rPr lang="en-US" dirty="0" smtClean="0">
                <a:latin typeface="Segoe UI" panose="020B0502040204020203" pitchFamily="34" charset="0"/>
                <a:cs typeface="Segoe UI" panose="020B0502040204020203" pitchFamily="34" charset="0"/>
              </a:rPr>
              <a:t>follows </a:t>
            </a:r>
            <a:r>
              <a:rPr lang="en-US" dirty="0">
                <a:latin typeface="Segoe UI" panose="020B0502040204020203" pitchFamily="34" charset="0"/>
                <a:cs typeface="Segoe UI" panose="020B0502040204020203" pitchFamily="34" charset="0"/>
              </a:rPr>
              <a:t>a consistent shape, peaking around </a:t>
            </a:r>
            <a:r>
              <a:rPr lang="en-US" dirty="0" smtClean="0">
                <a:latin typeface="Segoe UI" panose="020B0502040204020203" pitchFamily="34" charset="0"/>
                <a:cs typeface="Segoe UI" panose="020B0502040204020203" pitchFamily="34" charset="0"/>
              </a:rPr>
              <a:t>6s then </a:t>
            </a:r>
            <a:r>
              <a:rPr lang="en-US" dirty="0">
                <a:latin typeface="Segoe UI" panose="020B0502040204020203" pitchFamily="34" charset="0"/>
                <a:cs typeface="Segoe UI" panose="020B0502040204020203" pitchFamily="34" charset="0"/>
              </a:rPr>
              <a:t>falling back to baseline over the next several seconds</a:t>
            </a:r>
            <a:endParaRPr lang="fr-FR" dirty="0">
              <a:latin typeface="Segoe UI" panose="020B0502040204020203" pitchFamily="34" charset="0"/>
              <a:cs typeface="Segoe UI" panose="020B0502040204020203" pitchFamily="34" charset="0"/>
            </a:endParaRPr>
          </a:p>
        </p:txBody>
      </p:sp>
      <p:grpSp>
        <p:nvGrpSpPr>
          <p:cNvPr id="23" name="Groupe 22"/>
          <p:cNvGrpSpPr/>
          <p:nvPr/>
        </p:nvGrpSpPr>
        <p:grpSpPr>
          <a:xfrm>
            <a:off x="7182959" y="2049949"/>
            <a:ext cx="3844162" cy="2166498"/>
            <a:chOff x="7182959" y="4339383"/>
            <a:chExt cx="3844162" cy="2166498"/>
          </a:xfrm>
        </p:grpSpPr>
        <p:grpSp>
          <p:nvGrpSpPr>
            <p:cNvPr id="13" name="Groupe 12"/>
            <p:cNvGrpSpPr/>
            <p:nvPr/>
          </p:nvGrpSpPr>
          <p:grpSpPr>
            <a:xfrm>
              <a:off x="7182959" y="4339383"/>
              <a:ext cx="3844162" cy="2166498"/>
              <a:chOff x="7182959" y="3596864"/>
              <a:chExt cx="3844162" cy="2166498"/>
            </a:xfrm>
          </p:grpSpPr>
          <p:sp>
            <p:nvSpPr>
              <p:cNvPr id="11" name="ZoneTexte 10"/>
              <p:cNvSpPr txBox="1"/>
              <p:nvPr/>
            </p:nvSpPr>
            <p:spPr>
              <a:xfrm>
                <a:off x="7182960" y="3596864"/>
                <a:ext cx="3844161" cy="369332"/>
              </a:xfrm>
              <a:prstGeom prst="rect">
                <a:avLst/>
              </a:prstGeom>
              <a:noFill/>
            </p:spPr>
            <p:txBody>
              <a:bodyPr wrap="square" rtlCol="0">
                <a:spAutoFit/>
              </a:bodyPr>
              <a:lstStyle/>
              <a:p>
                <a:pPr algn="ctr"/>
                <a:r>
                  <a:rPr lang="fr-FR" dirty="0" err="1" smtClean="0"/>
                  <a:t>Boxcar</a:t>
                </a:r>
                <a:r>
                  <a:rPr lang="fr-FR" dirty="0" smtClean="0"/>
                  <a:t> </a:t>
                </a:r>
                <a:r>
                  <a:rPr lang="fr-FR" dirty="0" err="1" smtClean="0"/>
                  <a:t>onset</a:t>
                </a:r>
                <a:r>
                  <a:rPr lang="fr-FR" dirty="0" smtClean="0"/>
                  <a:t> (stimulus)</a:t>
                </a:r>
                <a:endParaRPr lang="fr-FR" dirty="0"/>
              </a:p>
            </p:txBody>
          </p:sp>
          <p:pic>
            <p:nvPicPr>
              <p:cNvPr id="12" name="Image 11"/>
              <p:cNvPicPr>
                <a:picLocks noChangeAspect="1"/>
              </p:cNvPicPr>
              <p:nvPr/>
            </p:nvPicPr>
            <p:blipFill>
              <a:blip r:embed="rId5"/>
              <a:stretch>
                <a:fillRect/>
              </a:stretch>
            </p:blipFill>
            <p:spPr>
              <a:xfrm>
                <a:off x="7182959" y="4137831"/>
                <a:ext cx="3844161" cy="1625531"/>
              </a:xfrm>
              <a:prstGeom prst="rect">
                <a:avLst/>
              </a:prstGeom>
            </p:spPr>
          </p:pic>
        </p:grpSp>
        <p:cxnSp>
          <p:nvCxnSpPr>
            <p:cNvPr id="19" name="Connecteur droit 18"/>
            <p:cNvCxnSpPr/>
            <p:nvPr/>
          </p:nvCxnSpPr>
          <p:spPr>
            <a:xfrm flipH="1" flipV="1">
              <a:off x="8202099" y="4921600"/>
              <a:ext cx="0" cy="123840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8553879" y="4935350"/>
              <a:ext cx="0" cy="123685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8167723" y="4661377"/>
              <a:ext cx="446887" cy="307777"/>
            </a:xfrm>
            <a:prstGeom prst="rect">
              <a:avLst/>
            </a:prstGeom>
            <a:noFill/>
          </p:spPr>
          <p:txBody>
            <a:bodyPr wrap="square" rtlCol="0">
              <a:spAutoFit/>
            </a:bodyPr>
            <a:lstStyle/>
            <a:p>
              <a:pPr algn="ctr"/>
              <a:r>
                <a:rPr lang="fr-FR" sz="1400" dirty="0" smtClean="0"/>
                <a:t>6s</a:t>
              </a:r>
              <a:endParaRPr lang="fr-FR" sz="1400" dirty="0"/>
            </a:p>
          </p:txBody>
        </p:sp>
      </p:grpSp>
      <p:pic>
        <p:nvPicPr>
          <p:cNvPr id="24" name="Image 23"/>
          <p:cNvPicPr>
            <a:picLocks noChangeAspect="1"/>
          </p:cNvPicPr>
          <p:nvPr/>
        </p:nvPicPr>
        <p:blipFill>
          <a:blip r:embed="rId6"/>
          <a:stretch>
            <a:fillRect/>
          </a:stretch>
        </p:blipFill>
        <p:spPr>
          <a:xfrm>
            <a:off x="7100378" y="4500072"/>
            <a:ext cx="3926741" cy="2189489"/>
          </a:xfrm>
          <a:prstGeom prst="rect">
            <a:avLst/>
          </a:prstGeom>
        </p:spPr>
      </p:pic>
      <p:sp>
        <p:nvSpPr>
          <p:cNvPr id="25" name="ZoneTexte 24"/>
          <p:cNvSpPr txBox="1"/>
          <p:nvPr/>
        </p:nvSpPr>
        <p:spPr>
          <a:xfrm>
            <a:off x="7182959" y="4207969"/>
            <a:ext cx="3844160" cy="369332"/>
          </a:xfrm>
          <a:prstGeom prst="rect">
            <a:avLst/>
          </a:prstGeom>
          <a:noFill/>
        </p:spPr>
        <p:txBody>
          <a:bodyPr wrap="square" rtlCol="0">
            <a:spAutoFit/>
          </a:bodyPr>
          <a:lstStyle/>
          <a:p>
            <a:pPr algn="ctr"/>
            <a:r>
              <a:rPr lang="fr-FR" dirty="0" smtClean="0"/>
              <a:t>HRF </a:t>
            </a:r>
            <a:r>
              <a:rPr lang="fr-FR" dirty="0" err="1" smtClean="0"/>
              <a:t>overlap</a:t>
            </a:r>
            <a:endParaRPr lang="fr-FR" dirty="0"/>
          </a:p>
        </p:txBody>
      </p:sp>
    </p:spTree>
    <p:extLst>
      <p:ext uri="{BB962C8B-B14F-4D97-AF65-F5344CB8AC3E}">
        <p14:creationId xmlns:p14="http://schemas.microsoft.com/office/powerpoint/2010/main" val="394908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Nuisance </a:t>
            </a:r>
            <a:r>
              <a:rPr lang="fr-FR" dirty="0" err="1" smtClean="0">
                <a:latin typeface="Segoe UI" panose="020B0502040204020203" pitchFamily="34" charset="0"/>
                <a:cs typeface="Segoe UI" panose="020B0502040204020203" pitchFamily="34" charset="0"/>
              </a:rPr>
              <a:t>covariates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25</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a:blip r:embed="rId3"/>
          <a:stretch>
            <a:fillRect/>
          </a:stretch>
        </p:blipFill>
        <p:spPr>
          <a:xfrm>
            <a:off x="1758700" y="997744"/>
            <a:ext cx="8667750" cy="5505450"/>
          </a:xfrm>
          <a:prstGeom prst="rect">
            <a:avLst/>
          </a:prstGeom>
        </p:spPr>
      </p:pic>
    </p:spTree>
    <p:extLst>
      <p:ext uri="{BB962C8B-B14F-4D97-AF65-F5344CB8AC3E}">
        <p14:creationId xmlns:p14="http://schemas.microsoft.com/office/powerpoint/2010/main" val="3333840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Estimation (single </a:t>
            </a:r>
            <a:r>
              <a:rPr lang="fr-FR" dirty="0" err="1" smtClean="0">
                <a:latin typeface="Segoe UI" panose="020B0502040204020203" pitchFamily="34" charset="0"/>
                <a:cs typeface="Segoe UI" panose="020B0502040204020203" pitchFamily="34" charset="0"/>
              </a:rPr>
              <a:t>subject</a:t>
            </a:r>
            <a:r>
              <a:rPr lang="fr-FR" dirty="0" smtClean="0">
                <a:latin typeface="Segoe UI" panose="020B0502040204020203" pitchFamily="34" charset="0"/>
                <a:cs typeface="Segoe UI" panose="020B0502040204020203" pitchFamily="34" charset="0"/>
              </a:rPr>
              <a:t> GLM)</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26</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rotWithShape="1">
          <a:blip r:embed="rId2"/>
          <a:srcRect b="45485"/>
          <a:stretch/>
        </p:blipFill>
        <p:spPr>
          <a:xfrm>
            <a:off x="408624" y="1702539"/>
            <a:ext cx="4867414" cy="2232853"/>
          </a:xfrm>
          <a:prstGeom prst="rect">
            <a:avLst/>
          </a:prstGeom>
        </p:spPr>
      </p:pic>
      <p:pic>
        <p:nvPicPr>
          <p:cNvPr id="3" name="Image 2"/>
          <p:cNvPicPr>
            <a:picLocks noChangeAspect="1"/>
          </p:cNvPicPr>
          <p:nvPr/>
        </p:nvPicPr>
        <p:blipFill rotWithShape="1">
          <a:blip r:embed="rId3"/>
          <a:srcRect l="61866"/>
          <a:stretch/>
        </p:blipFill>
        <p:spPr>
          <a:xfrm>
            <a:off x="9167148" y="1725685"/>
            <a:ext cx="2044668" cy="3214767"/>
          </a:xfrm>
          <a:prstGeom prst="rect">
            <a:avLst/>
          </a:prstGeom>
        </p:spPr>
      </p:pic>
      <p:pic>
        <p:nvPicPr>
          <p:cNvPr id="8" name="Image 7"/>
          <p:cNvPicPr>
            <a:picLocks noChangeAspect="1"/>
          </p:cNvPicPr>
          <p:nvPr/>
        </p:nvPicPr>
        <p:blipFill>
          <a:blip r:embed="rId4"/>
          <a:stretch>
            <a:fillRect/>
          </a:stretch>
        </p:blipFill>
        <p:spPr>
          <a:xfrm>
            <a:off x="6092575" y="1939147"/>
            <a:ext cx="2930611" cy="1811322"/>
          </a:xfrm>
          <a:prstGeom prst="rect">
            <a:avLst/>
          </a:prstGeom>
        </p:spPr>
      </p:pic>
      <p:pic>
        <p:nvPicPr>
          <p:cNvPr id="9" name="Image 8"/>
          <p:cNvPicPr>
            <a:picLocks noChangeAspect="1"/>
          </p:cNvPicPr>
          <p:nvPr/>
        </p:nvPicPr>
        <p:blipFill>
          <a:blip r:embed="rId5"/>
          <a:stretch>
            <a:fillRect/>
          </a:stretch>
        </p:blipFill>
        <p:spPr>
          <a:xfrm>
            <a:off x="1878609" y="4849846"/>
            <a:ext cx="7415862" cy="1668005"/>
          </a:xfrm>
          <a:prstGeom prst="rect">
            <a:avLst/>
          </a:prstGeom>
        </p:spPr>
      </p:pic>
    </p:spTree>
    <p:extLst>
      <p:ext uri="{BB962C8B-B14F-4D97-AF65-F5344CB8AC3E}">
        <p14:creationId xmlns:p14="http://schemas.microsoft.com/office/powerpoint/2010/main" val="2960114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Group </a:t>
            </a:r>
            <a:r>
              <a:rPr lang="fr-FR" dirty="0" err="1" smtClean="0">
                <a:latin typeface="Segoe UI" panose="020B0502040204020203" pitchFamily="34" charset="0"/>
                <a:cs typeface="Segoe UI" panose="020B0502040204020203" pitchFamily="34" charset="0"/>
              </a:rPr>
              <a:t>analysis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Image 8"/>
          <p:cNvPicPr>
            <a:picLocks noChangeAspect="1"/>
          </p:cNvPicPr>
          <p:nvPr/>
        </p:nvPicPr>
        <p:blipFill rotWithShape="1">
          <a:blip r:embed="rId2"/>
          <a:srcRect l="2661" t="5017"/>
          <a:stretch/>
        </p:blipFill>
        <p:spPr>
          <a:xfrm>
            <a:off x="223242" y="2279635"/>
            <a:ext cx="5712021" cy="3384064"/>
          </a:xfrm>
          <a:prstGeom prst="rect">
            <a:avLst/>
          </a:prstGeom>
        </p:spPr>
      </p:pic>
      <p:sp>
        <p:nvSpPr>
          <p:cNvPr id="10" name="ZoneTexte 9"/>
          <p:cNvSpPr txBox="1"/>
          <p:nvPr/>
        </p:nvSpPr>
        <p:spPr>
          <a:xfrm>
            <a:off x="1554988" y="1223601"/>
            <a:ext cx="9075174" cy="369332"/>
          </a:xfrm>
          <a:prstGeom prst="rect">
            <a:avLst/>
          </a:prstGeom>
          <a:noFill/>
        </p:spPr>
        <p:txBody>
          <a:bodyPr wrap="square" rtlCol="0">
            <a:spAutoFit/>
          </a:bodyPr>
          <a:lstStyle/>
          <a:p>
            <a:r>
              <a:rPr lang="fr-FR" dirty="0" smtClean="0"/>
              <a:t>Data is </a:t>
            </a:r>
            <a:r>
              <a:rPr lang="fr-FR" dirty="0" err="1" smtClean="0"/>
              <a:t>hierarchical</a:t>
            </a:r>
            <a:r>
              <a:rPr lang="fr-FR" dirty="0" smtClean="0"/>
              <a:t> in nature: </a:t>
            </a:r>
            <a:r>
              <a:rPr lang="fr-FR" dirty="0" err="1" smtClean="0"/>
              <a:t>lower-level</a:t>
            </a:r>
            <a:r>
              <a:rPr lang="fr-FR" dirty="0" smtClean="0"/>
              <a:t> observations </a:t>
            </a:r>
            <a:r>
              <a:rPr lang="fr-FR" dirty="0" err="1" smtClean="0"/>
              <a:t>nested</a:t>
            </a:r>
            <a:r>
              <a:rPr lang="fr-FR" dirty="0" smtClean="0"/>
              <a:t> </a:t>
            </a:r>
            <a:r>
              <a:rPr lang="fr-FR" dirty="0" err="1" smtClean="0"/>
              <a:t>within</a:t>
            </a:r>
            <a:r>
              <a:rPr lang="fr-FR" dirty="0" smtClean="0"/>
              <a:t> </a:t>
            </a:r>
            <a:r>
              <a:rPr lang="fr-FR" dirty="0" err="1" smtClean="0"/>
              <a:t>higher</a:t>
            </a:r>
            <a:r>
              <a:rPr lang="fr-FR" dirty="0" smtClean="0"/>
              <a:t> </a:t>
            </a:r>
            <a:r>
              <a:rPr lang="fr-FR" dirty="0" err="1" smtClean="0"/>
              <a:t>levels</a:t>
            </a:r>
            <a:endParaRPr lang="fr-FR" dirty="0"/>
          </a:p>
        </p:txBody>
      </p:sp>
      <p:pic>
        <p:nvPicPr>
          <p:cNvPr id="11" name="Image 10"/>
          <p:cNvPicPr>
            <a:picLocks noChangeAspect="1"/>
          </p:cNvPicPr>
          <p:nvPr/>
        </p:nvPicPr>
        <p:blipFill rotWithShape="1">
          <a:blip r:embed="rId3"/>
          <a:srcRect r="21550"/>
          <a:stretch/>
        </p:blipFill>
        <p:spPr>
          <a:xfrm>
            <a:off x="6891183" y="2288224"/>
            <a:ext cx="4366751" cy="1640396"/>
          </a:xfrm>
          <a:prstGeom prst="rect">
            <a:avLst/>
          </a:prstGeom>
        </p:spPr>
      </p:pic>
      <p:sp>
        <p:nvSpPr>
          <p:cNvPr id="12" name="ZoneTexte 11"/>
          <p:cNvSpPr txBox="1"/>
          <p:nvPr/>
        </p:nvSpPr>
        <p:spPr>
          <a:xfrm>
            <a:off x="5915599" y="3059668"/>
            <a:ext cx="1198306" cy="369332"/>
          </a:xfrm>
          <a:prstGeom prst="rect">
            <a:avLst/>
          </a:prstGeom>
          <a:noFill/>
        </p:spPr>
        <p:txBody>
          <a:bodyPr wrap="square" rtlCol="0">
            <a:spAutoFit/>
          </a:bodyPr>
          <a:lstStyle/>
          <a:p>
            <a:r>
              <a:rPr lang="fr-FR" dirty="0" smtClean="0">
                <a:solidFill>
                  <a:srgbClr val="0070C0"/>
                </a:solidFill>
              </a:rPr>
              <a:t>1st </a:t>
            </a:r>
            <a:r>
              <a:rPr lang="fr-FR" dirty="0" err="1" smtClean="0">
                <a:solidFill>
                  <a:srgbClr val="0070C0"/>
                </a:solidFill>
              </a:rPr>
              <a:t>Level</a:t>
            </a:r>
            <a:endParaRPr lang="fr-FR" dirty="0">
              <a:solidFill>
                <a:srgbClr val="0070C0"/>
              </a:solidFill>
            </a:endParaRPr>
          </a:p>
        </p:txBody>
      </p:sp>
      <p:sp>
        <p:nvSpPr>
          <p:cNvPr id="13" name="ZoneTexte 12"/>
          <p:cNvSpPr txBox="1"/>
          <p:nvPr/>
        </p:nvSpPr>
        <p:spPr>
          <a:xfrm>
            <a:off x="5884872" y="2386513"/>
            <a:ext cx="1330775" cy="369332"/>
          </a:xfrm>
          <a:prstGeom prst="rect">
            <a:avLst/>
          </a:prstGeom>
          <a:noFill/>
        </p:spPr>
        <p:txBody>
          <a:bodyPr wrap="square" rtlCol="0">
            <a:spAutoFit/>
          </a:bodyPr>
          <a:lstStyle/>
          <a:p>
            <a:r>
              <a:rPr lang="fr-FR" dirty="0" smtClean="0">
                <a:solidFill>
                  <a:srgbClr val="0070C0"/>
                </a:solidFill>
              </a:rPr>
              <a:t>2nd </a:t>
            </a:r>
            <a:r>
              <a:rPr lang="fr-FR" dirty="0" err="1" smtClean="0">
                <a:solidFill>
                  <a:srgbClr val="0070C0"/>
                </a:solidFill>
              </a:rPr>
              <a:t>Level</a:t>
            </a:r>
            <a:endParaRPr lang="fr-FR" dirty="0">
              <a:solidFill>
                <a:srgbClr val="0070C0"/>
              </a:solidFill>
            </a:endParaRPr>
          </a:p>
        </p:txBody>
      </p:sp>
    </p:spTree>
    <p:extLst>
      <p:ext uri="{BB962C8B-B14F-4D97-AF65-F5344CB8AC3E}">
        <p14:creationId xmlns:p14="http://schemas.microsoft.com/office/powerpoint/2010/main" val="30830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Estimation (group GLM)</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28</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rotWithShape="1">
          <a:blip r:embed="rId2"/>
          <a:srcRect b="45768"/>
          <a:stretch/>
        </p:blipFill>
        <p:spPr>
          <a:xfrm>
            <a:off x="408624" y="1702539"/>
            <a:ext cx="4867414" cy="2221279"/>
          </a:xfrm>
          <a:prstGeom prst="rect">
            <a:avLst/>
          </a:prstGeom>
        </p:spPr>
      </p:pic>
      <p:pic>
        <p:nvPicPr>
          <p:cNvPr id="3" name="Image 2"/>
          <p:cNvPicPr>
            <a:picLocks noChangeAspect="1"/>
          </p:cNvPicPr>
          <p:nvPr/>
        </p:nvPicPr>
        <p:blipFill>
          <a:blip r:embed="rId3"/>
          <a:stretch>
            <a:fillRect/>
          </a:stretch>
        </p:blipFill>
        <p:spPr>
          <a:xfrm>
            <a:off x="5931041" y="1702539"/>
            <a:ext cx="5361799" cy="3214767"/>
          </a:xfrm>
          <a:prstGeom prst="rect">
            <a:avLst/>
          </a:prstGeom>
        </p:spPr>
      </p:pic>
    </p:spTree>
    <p:extLst>
      <p:ext uri="{BB962C8B-B14F-4D97-AF65-F5344CB8AC3E}">
        <p14:creationId xmlns:p14="http://schemas.microsoft.com/office/powerpoint/2010/main" val="3020716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fr-FR" dirty="0" err="1" smtClean="0">
                <a:latin typeface="Segoe UI" panose="020B0502040204020203" pitchFamily="34" charset="0"/>
                <a:cs typeface="Segoe UI" panose="020B0502040204020203" pitchFamily="34" charset="0"/>
              </a:rPr>
              <a:t>reporting</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contrasts</a:t>
            </a:r>
            <a:r>
              <a:rPr lang="fr-FR" dirty="0" smtClean="0">
                <a:latin typeface="Segoe UI" panose="020B0502040204020203" pitchFamily="34" charset="0"/>
                <a:cs typeface="Segoe UI" panose="020B0502040204020203" pitchFamily="34" charset="0"/>
              </a:rPr>
              <a:t> &amp; tables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29</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2105025" y="1418304"/>
            <a:ext cx="7781925" cy="5102481"/>
          </a:xfrm>
          <a:prstGeom prst="rect">
            <a:avLst/>
          </a:prstGeom>
        </p:spPr>
      </p:pic>
      <p:sp>
        <p:nvSpPr>
          <p:cNvPr id="3" name="ZoneTexte 2"/>
          <p:cNvSpPr txBox="1"/>
          <p:nvPr/>
        </p:nvSpPr>
        <p:spPr>
          <a:xfrm>
            <a:off x="333375" y="942975"/>
            <a:ext cx="7200900" cy="369332"/>
          </a:xfrm>
          <a:prstGeom prst="rect">
            <a:avLst/>
          </a:prstGeom>
          <a:noFill/>
        </p:spPr>
        <p:txBody>
          <a:bodyPr wrap="square" rtlCol="0">
            <a:spAutoFit/>
          </a:bodyPr>
          <a:lstStyle/>
          <a:p>
            <a:r>
              <a:rPr lang="fr-FR" dirty="0" smtClean="0"/>
              <a:t>Source: Russell </a:t>
            </a:r>
            <a:r>
              <a:rPr lang="fr-FR" dirty="0" err="1" smtClean="0"/>
              <a:t>Poldrack</a:t>
            </a:r>
            <a:r>
              <a:rPr lang="fr-FR" dirty="0" smtClean="0"/>
              <a:t> – </a:t>
            </a:r>
            <a:r>
              <a:rPr lang="fr-FR" dirty="0" err="1" smtClean="0"/>
              <a:t>Reporting</a:t>
            </a:r>
            <a:r>
              <a:rPr lang="fr-FR" dirty="0" smtClean="0"/>
              <a:t> </a:t>
            </a:r>
            <a:r>
              <a:rPr lang="fr-FR" dirty="0" err="1" smtClean="0"/>
              <a:t>fMRI</a:t>
            </a:r>
            <a:r>
              <a:rPr lang="fr-FR" dirty="0" smtClean="0"/>
              <a:t> data</a:t>
            </a:r>
            <a:endParaRPr lang="fr-FR" dirty="0"/>
          </a:p>
        </p:txBody>
      </p:sp>
    </p:spTree>
    <p:extLst>
      <p:ext uri="{BB962C8B-B14F-4D97-AF65-F5344CB8AC3E}">
        <p14:creationId xmlns:p14="http://schemas.microsoft.com/office/powerpoint/2010/main" val="655028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fMRIPrep</a:t>
            </a:r>
            <a:r>
              <a:rPr lang="fr-FR" dirty="0" smtClean="0">
                <a:latin typeface="Segoe UI" panose="020B0502040204020203" pitchFamily="34" charset="0"/>
                <a:cs typeface="Segoe UI" panose="020B0502040204020203" pitchFamily="34" charset="0"/>
              </a:rPr>
              <a:t> &amp; </a:t>
            </a:r>
            <a:r>
              <a:rPr lang="fr-FR" dirty="0" err="1" smtClean="0">
                <a:latin typeface="Segoe UI" panose="020B0502040204020203" pitchFamily="34" charset="0"/>
                <a:cs typeface="Segoe UI" panose="020B0502040204020203" pitchFamily="34" charset="0"/>
              </a:rPr>
              <a:t>BIDs</a:t>
            </a:r>
            <a:r>
              <a:rPr lang="fr-FR" dirty="0" smtClean="0">
                <a:latin typeface="Segoe UI" panose="020B0502040204020203" pitchFamily="34" charset="0"/>
                <a:cs typeface="Segoe UI" panose="020B0502040204020203" pitchFamily="34" charset="0"/>
              </a:rPr>
              <a:t> format</a:t>
            </a:r>
            <a:endParaRPr lang="fr-FR" dirty="0">
              <a:latin typeface="Segoe UI" panose="020B0502040204020203" pitchFamily="34" charset="0"/>
              <a:cs typeface="Segoe UI" panose="020B0502040204020203" pitchFamily="34" charset="0"/>
            </a:endParaRPr>
          </a:p>
        </p:txBody>
      </p:sp>
      <p:grpSp>
        <p:nvGrpSpPr>
          <p:cNvPr id="4" name="Groupe 3"/>
          <p:cNvGrpSpPr>
            <a:grpSpLocks noChangeAspect="1"/>
          </p:cNvGrpSpPr>
          <p:nvPr/>
        </p:nvGrpSpPr>
        <p:grpSpPr>
          <a:xfrm>
            <a:off x="379115" y="2016815"/>
            <a:ext cx="5573105" cy="4093914"/>
            <a:chOff x="2778068" y="91519"/>
            <a:chExt cx="7156289" cy="5230907"/>
          </a:xfrm>
        </p:grpSpPr>
        <p:pic>
          <p:nvPicPr>
            <p:cNvPr id="5" name="Image 4"/>
            <p:cNvPicPr>
              <a:picLocks noChangeAspect="1"/>
            </p:cNvPicPr>
            <p:nvPr/>
          </p:nvPicPr>
          <p:blipFill rotWithShape="1">
            <a:blip r:embed="rId3"/>
            <a:srcRect l="1724" t="3292" b="2828"/>
            <a:stretch/>
          </p:blipFill>
          <p:spPr>
            <a:xfrm>
              <a:off x="2778068" y="91519"/>
              <a:ext cx="7156289" cy="5094689"/>
            </a:xfrm>
            <a:prstGeom prst="rect">
              <a:avLst/>
            </a:prstGeom>
          </p:spPr>
        </p:pic>
        <p:sp>
          <p:nvSpPr>
            <p:cNvPr id="6" name="Rectangle 5"/>
            <p:cNvSpPr/>
            <p:nvPr/>
          </p:nvSpPr>
          <p:spPr>
            <a:xfrm>
              <a:off x="2778068" y="4912850"/>
              <a:ext cx="2543175" cy="40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6857555" y="1659696"/>
            <a:ext cx="4280349" cy="3538607"/>
            <a:chOff x="7758112" y="1709668"/>
            <a:chExt cx="4280349" cy="3538607"/>
          </a:xfrm>
        </p:grpSpPr>
        <p:pic>
          <p:nvPicPr>
            <p:cNvPr id="7" name="Picture 2" descr="Brain Imaging Data Structure - Wikipedia">
              <a:extLst>
                <a:ext uri="{FF2B5EF4-FFF2-40B4-BE49-F238E27FC236}">
                  <a16:creationId xmlns:a16="http://schemas.microsoft.com/office/drawing/2014/main" id="{3465B28A-B8FB-4DD3-BEFD-B4D0943BF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4273" y="1709668"/>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5"/>
            <a:stretch>
              <a:fillRect/>
            </a:stretch>
          </p:blipFill>
          <p:spPr>
            <a:xfrm>
              <a:off x="7758112" y="3109774"/>
              <a:ext cx="4280349" cy="2138501"/>
            </a:xfrm>
            <a:prstGeom prst="rect">
              <a:avLst/>
            </a:prstGeom>
          </p:spPr>
        </p:pic>
      </p:grpSp>
      <p:sp>
        <p:nvSpPr>
          <p:cNvPr id="10" name="ZoneTexte 9"/>
          <p:cNvSpPr txBox="1"/>
          <p:nvPr/>
        </p:nvSpPr>
        <p:spPr>
          <a:xfrm>
            <a:off x="6857556" y="5257930"/>
            <a:ext cx="4280348" cy="646331"/>
          </a:xfrm>
          <a:prstGeom prst="rect">
            <a:avLst/>
          </a:prstGeom>
          <a:noFill/>
        </p:spPr>
        <p:txBody>
          <a:bodyPr wrap="square" rtlCol="0">
            <a:spAutoFit/>
          </a:bodyPr>
          <a:lstStyle/>
          <a:p>
            <a:pPr algn="ctr"/>
            <a:r>
              <a:rPr lang="fr-FR" u="sng" dirty="0" err="1" smtClean="0">
                <a:latin typeface="Segoe UI" panose="020B0502040204020203" pitchFamily="34" charset="0"/>
                <a:cs typeface="Segoe UI" panose="020B0502040204020203" pitchFamily="34" charset="0"/>
              </a:rPr>
              <a:t>Recent</a:t>
            </a:r>
            <a:r>
              <a:rPr lang="fr-FR" u="sng" dirty="0" smtClean="0">
                <a:latin typeface="Segoe UI" panose="020B0502040204020203" pitchFamily="34" charset="0"/>
                <a:cs typeface="Segoe UI" panose="020B0502040204020203" pitchFamily="34" charset="0"/>
              </a:rPr>
              <a:t>, open standard</a:t>
            </a:r>
            <a:r>
              <a:rPr lang="fr-FR" dirty="0" smtClean="0">
                <a:latin typeface="Segoe UI" panose="020B0502040204020203" pitchFamily="34" charset="0"/>
                <a:cs typeface="Segoe UI" panose="020B0502040204020203" pitchFamily="34" charset="0"/>
              </a:rPr>
              <a:t>, with </a:t>
            </a:r>
            <a:r>
              <a:rPr lang="fr-FR" dirty="0" err="1" smtClean="0">
                <a:latin typeface="Segoe UI" panose="020B0502040204020203" pitchFamily="34" charset="0"/>
                <a:cs typeface="Segoe UI" panose="020B0502040204020203" pitchFamily="34" charset="0"/>
              </a:rPr>
              <a:t>protocol</a:t>
            </a:r>
            <a:r>
              <a:rPr lang="fr-FR" dirty="0" smtClean="0">
                <a:latin typeface="Segoe UI" panose="020B0502040204020203" pitchFamily="34" charset="0"/>
                <a:cs typeface="Segoe UI" panose="020B0502040204020203" pitchFamily="34" charset="0"/>
              </a:rPr>
              <a:t> for </a:t>
            </a:r>
            <a:r>
              <a:rPr lang="fr-FR" dirty="0" err="1" smtClean="0">
                <a:latin typeface="Segoe UI" panose="020B0502040204020203" pitchFamily="34" charset="0"/>
                <a:cs typeface="Segoe UI" panose="020B0502040204020203" pitchFamily="34" charset="0"/>
              </a:rPr>
              <a:t>organizing</a:t>
            </a:r>
            <a:r>
              <a:rPr lang="fr-FR" dirty="0" smtClean="0">
                <a:latin typeface="Segoe UI" panose="020B0502040204020203" pitchFamily="34" charset="0"/>
                <a:cs typeface="Segoe UI" panose="020B0502040204020203" pitchFamily="34" charset="0"/>
              </a:rPr>
              <a:t> and </a:t>
            </a:r>
            <a:r>
              <a:rPr lang="fr-FR" dirty="0" err="1" smtClean="0">
                <a:latin typeface="Segoe UI" panose="020B0502040204020203" pitchFamily="34" charset="0"/>
                <a:cs typeface="Segoe UI" panose="020B0502040204020203" pitchFamily="34" charset="0"/>
              </a:rPr>
              <a:t>describing</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imaging</a:t>
            </a:r>
            <a:r>
              <a:rPr lang="fr-FR" dirty="0" smtClean="0">
                <a:latin typeface="Segoe UI" panose="020B0502040204020203" pitchFamily="34" charset="0"/>
                <a:cs typeface="Segoe UI" panose="020B0502040204020203" pitchFamily="34" charset="0"/>
              </a:rPr>
              <a:t> data</a:t>
            </a:r>
            <a:endParaRPr lang="fr-FR" dirty="0">
              <a:latin typeface="Segoe UI" panose="020B0502040204020203" pitchFamily="34" charset="0"/>
              <a:cs typeface="Segoe UI" panose="020B0502040204020203" pitchFamily="34" charset="0"/>
            </a:endParaRPr>
          </a:p>
        </p:txBody>
      </p:sp>
      <p:sp>
        <p:nvSpPr>
          <p:cNvPr id="11" name="Espace réservé du numéro de diapositive 10"/>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a:t>
            </a:fld>
            <a:endParaRPr lang="fr-FR">
              <a:solidFill>
                <a:schemeClr val="bg1"/>
              </a:solidFill>
            </a:endParaRPr>
          </a:p>
        </p:txBody>
      </p:sp>
      <p:sp>
        <p:nvSpPr>
          <p:cNvPr id="12" name="Rectangle 11"/>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4012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fr-FR" dirty="0" err="1" smtClean="0">
                <a:latin typeface="Segoe UI" panose="020B0502040204020203" pitchFamily="34" charset="0"/>
                <a:cs typeface="Segoe UI" panose="020B0502040204020203" pitchFamily="34" charset="0"/>
              </a:rPr>
              <a:t>reporting</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contrasts</a:t>
            </a:r>
            <a:r>
              <a:rPr lang="fr-FR" dirty="0" smtClean="0">
                <a:latin typeface="Segoe UI" panose="020B0502040204020203" pitchFamily="34" charset="0"/>
                <a:cs typeface="Segoe UI" panose="020B0502040204020203" pitchFamily="34" charset="0"/>
              </a:rPr>
              <a:t> &amp; tables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a:blip r:embed="rId3"/>
          <a:stretch>
            <a:fillRect/>
          </a:stretch>
        </p:blipFill>
        <p:spPr>
          <a:xfrm>
            <a:off x="421690" y="1008358"/>
            <a:ext cx="4550360" cy="2749025"/>
          </a:xfrm>
          <a:prstGeom prst="rect">
            <a:avLst/>
          </a:prstGeom>
        </p:spPr>
      </p:pic>
      <p:pic>
        <p:nvPicPr>
          <p:cNvPr id="7" name="Image 6"/>
          <p:cNvPicPr>
            <a:picLocks noChangeAspect="1"/>
          </p:cNvPicPr>
          <p:nvPr/>
        </p:nvPicPr>
        <p:blipFill>
          <a:blip r:embed="rId4"/>
          <a:stretch>
            <a:fillRect/>
          </a:stretch>
        </p:blipFill>
        <p:spPr>
          <a:xfrm>
            <a:off x="644190" y="3757383"/>
            <a:ext cx="4400550" cy="2905887"/>
          </a:xfrm>
          <a:prstGeom prst="rect">
            <a:avLst/>
          </a:prstGeom>
        </p:spPr>
      </p:pic>
      <p:pic>
        <p:nvPicPr>
          <p:cNvPr id="8" name="Image 7"/>
          <p:cNvPicPr>
            <a:picLocks noChangeAspect="1"/>
          </p:cNvPicPr>
          <p:nvPr/>
        </p:nvPicPr>
        <p:blipFill>
          <a:blip r:embed="rId5"/>
          <a:stretch>
            <a:fillRect/>
          </a:stretch>
        </p:blipFill>
        <p:spPr>
          <a:xfrm>
            <a:off x="6603056" y="2133107"/>
            <a:ext cx="3900488" cy="4530163"/>
          </a:xfrm>
          <a:prstGeom prst="rect">
            <a:avLst/>
          </a:prstGeom>
        </p:spPr>
      </p:pic>
      <p:sp>
        <p:nvSpPr>
          <p:cNvPr id="9" name="ZoneTexte 8"/>
          <p:cNvSpPr txBox="1"/>
          <p:nvPr/>
        </p:nvSpPr>
        <p:spPr>
          <a:xfrm>
            <a:off x="6073140" y="1113827"/>
            <a:ext cx="5219700" cy="923330"/>
          </a:xfrm>
          <a:prstGeom prst="rect">
            <a:avLst/>
          </a:prstGeom>
          <a:noFill/>
        </p:spPr>
        <p:txBody>
          <a:bodyPr wrap="square" rtlCol="0">
            <a:spAutoFit/>
          </a:bodyPr>
          <a:lstStyle/>
          <a:p>
            <a:r>
              <a:rPr lang="fr-FR" dirty="0" err="1" smtClean="0"/>
              <a:t>Better</a:t>
            </a:r>
            <a:r>
              <a:rPr lang="fr-FR" dirty="0" smtClean="0"/>
              <a:t> use </a:t>
            </a:r>
            <a:r>
              <a:rPr lang="fr-FR" dirty="0" err="1" smtClean="0"/>
              <a:t>probabilistic</a:t>
            </a:r>
            <a:r>
              <a:rPr lang="fr-FR" dirty="0" smtClean="0"/>
              <a:t> </a:t>
            </a:r>
            <a:r>
              <a:rPr lang="fr-FR" dirty="0" err="1" smtClean="0"/>
              <a:t>anatomical</a:t>
            </a:r>
            <a:r>
              <a:rPr lang="fr-FR" dirty="0" smtClean="0"/>
              <a:t> </a:t>
            </a:r>
            <a:r>
              <a:rPr lang="fr-FR" dirty="0" err="1" smtClean="0"/>
              <a:t>maps</a:t>
            </a:r>
            <a:r>
              <a:rPr lang="fr-FR" dirty="0" smtClean="0"/>
              <a:t>, not </a:t>
            </a:r>
            <a:r>
              <a:rPr lang="fr-FR" dirty="0" err="1" smtClean="0"/>
              <a:t>Talairach&amp;Tournoux</a:t>
            </a:r>
            <a:r>
              <a:rPr lang="fr-FR" dirty="0" smtClean="0"/>
              <a:t> + </a:t>
            </a:r>
            <a:r>
              <a:rPr lang="fr-FR" dirty="0" err="1" smtClean="0"/>
              <a:t>Brodmann</a:t>
            </a:r>
            <a:r>
              <a:rPr lang="fr-FR" dirty="0" smtClean="0"/>
              <a:t> areas</a:t>
            </a:r>
          </a:p>
          <a:p>
            <a:r>
              <a:rPr lang="fr-FR" dirty="0" smtClean="0"/>
              <a:t>MNI </a:t>
            </a:r>
            <a:r>
              <a:rPr lang="fr-FR" dirty="0" err="1" smtClean="0"/>
              <a:t>recommended</a:t>
            </a:r>
            <a:r>
              <a:rPr lang="fr-FR" dirty="0" smtClean="0"/>
              <a:t> (152S)</a:t>
            </a:r>
            <a:endParaRPr lang="fr-FR" dirty="0"/>
          </a:p>
        </p:txBody>
      </p:sp>
    </p:spTree>
    <p:extLst>
      <p:ext uri="{BB962C8B-B14F-4D97-AF65-F5344CB8AC3E}">
        <p14:creationId xmlns:p14="http://schemas.microsoft.com/office/powerpoint/2010/main" val="211420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fr-FR" dirty="0" err="1" smtClean="0">
                <a:latin typeface="Segoe UI" panose="020B0502040204020203" pitchFamily="34" charset="0"/>
                <a:cs typeface="Segoe UI" panose="020B0502040204020203" pitchFamily="34" charset="0"/>
              </a:rPr>
              <a:t>using</a:t>
            </a:r>
            <a:r>
              <a:rPr lang="fr-FR" dirty="0" smtClean="0">
                <a:latin typeface="Segoe UI" panose="020B0502040204020203" pitchFamily="34" charset="0"/>
                <a:cs typeface="Segoe UI" panose="020B0502040204020203" pitchFamily="34" charset="0"/>
              </a:rPr>
              <a:t> ROI </a:t>
            </a:r>
            <a:r>
              <a:rPr lang="fr-FR" dirty="0" err="1" smtClean="0">
                <a:latin typeface="Segoe UI" panose="020B0502040204020203" pitchFamily="34" charset="0"/>
                <a:cs typeface="Segoe UI" panose="020B0502040204020203" pitchFamily="34" charset="0"/>
              </a:rPr>
              <a:t>analysis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714375" y="1428305"/>
            <a:ext cx="10134600" cy="2585323"/>
          </a:xfrm>
          <a:prstGeom prst="rect">
            <a:avLst/>
          </a:prstGeom>
        </p:spPr>
        <p:txBody>
          <a:bodyPr wrap="square">
            <a:spAutoFit/>
          </a:bodyPr>
          <a:lstStyle/>
          <a:p>
            <a:r>
              <a:rPr lang="fr-FR" dirty="0">
                <a:latin typeface="Segoe UI" panose="020B0502040204020203" pitchFamily="34" charset="0"/>
                <a:cs typeface="Segoe UI" panose="020B0502040204020203" pitchFamily="34" charset="0"/>
              </a:rPr>
              <a:t>• </a:t>
            </a:r>
            <a:r>
              <a:rPr lang="fr-FR" dirty="0" err="1">
                <a:latin typeface="Segoe UI" panose="020B0502040204020203" pitchFamily="34" charset="0"/>
                <a:cs typeface="Segoe UI" panose="020B0502040204020203" pitchFamily="34" charset="0"/>
              </a:rPr>
              <a:t>Characterize</a:t>
            </a:r>
            <a:r>
              <a:rPr lang="fr-FR" dirty="0">
                <a:latin typeface="Segoe UI" panose="020B0502040204020203" pitchFamily="34" charset="0"/>
                <a:cs typeface="Segoe UI" panose="020B0502040204020203" pitchFamily="34" charset="0"/>
              </a:rPr>
              <a:t>/explore signal</a:t>
            </a:r>
          </a:p>
          <a:p>
            <a:r>
              <a:rPr lang="fr-FR" dirty="0">
                <a:latin typeface="Segoe UI" panose="020B0502040204020203" pitchFamily="34" charset="0"/>
                <a:cs typeface="Segoe UI" panose="020B0502040204020203" pitchFamily="34" charset="0"/>
              </a:rPr>
              <a:t>• </a:t>
            </a:r>
            <a:r>
              <a:rPr lang="fr-FR" dirty="0" err="1">
                <a:latin typeface="Segoe UI" panose="020B0502040204020203" pitchFamily="34" charset="0"/>
                <a:cs typeface="Segoe UI" panose="020B0502040204020203" pitchFamily="34" charset="0"/>
              </a:rPr>
              <a:t>Limit</a:t>
            </a:r>
            <a:r>
              <a:rPr lang="fr-FR" dirty="0">
                <a:latin typeface="Segoe UI" panose="020B0502040204020203" pitchFamily="34" charset="0"/>
                <a:cs typeface="Segoe UI" panose="020B0502040204020203" pitchFamily="34" charset="0"/>
              </a:rPr>
              <a:t> correction for </a:t>
            </a:r>
            <a:r>
              <a:rPr lang="fr-FR" dirty="0" smtClean="0">
                <a:latin typeface="Segoe UI" panose="020B0502040204020203" pitchFamily="34" charset="0"/>
                <a:cs typeface="Segoe UI" panose="020B0502040204020203" pitchFamily="34" charset="0"/>
              </a:rPr>
              <a:t>multiple </a:t>
            </a:r>
            <a:r>
              <a:rPr lang="fr-FR" dirty="0" err="1" smtClean="0">
                <a:latin typeface="Segoe UI" panose="020B0502040204020203" pitchFamily="34" charset="0"/>
                <a:cs typeface="Segoe UI" panose="020B0502040204020203" pitchFamily="34" charset="0"/>
              </a:rPr>
              <a:t>comparisons</a:t>
            </a:r>
            <a:endParaRPr lang="fr-FR" dirty="0">
              <a:latin typeface="Segoe UI" panose="020B0502040204020203" pitchFamily="34" charset="0"/>
              <a:cs typeface="Segoe UI" panose="020B0502040204020203" pitchFamily="34" charset="0"/>
            </a:endParaRPr>
          </a:p>
          <a:p>
            <a:r>
              <a:rPr lang="fr-FR" dirty="0">
                <a:latin typeface="Segoe UI" panose="020B0502040204020203" pitchFamily="34" charset="0"/>
                <a:cs typeface="Segoe UI" panose="020B0502040204020203" pitchFamily="34" charset="0"/>
              </a:rPr>
              <a:t>• Examine </a:t>
            </a:r>
            <a:r>
              <a:rPr lang="fr-FR" dirty="0" err="1">
                <a:latin typeface="Segoe UI" panose="020B0502040204020203" pitchFamily="34" charset="0"/>
                <a:cs typeface="Segoe UI" panose="020B0502040204020203" pitchFamily="34" charset="0"/>
              </a:rPr>
              <a:t>functionally</a:t>
            </a:r>
            <a:r>
              <a:rPr lang="fr-FR" dirty="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characterized</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Regions</a:t>
            </a:r>
            <a:endParaRPr lang="fr-FR" dirty="0" smtClean="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With complex designs, it is often </a:t>
            </a:r>
            <a:r>
              <a:rPr lang="en-US" dirty="0" smtClean="0">
                <a:latin typeface="Segoe UI" panose="020B0502040204020203" pitchFamily="34" charset="0"/>
                <a:cs typeface="Segoe UI" panose="020B0502040204020203" pitchFamily="34" charset="0"/>
              </a:rPr>
              <a:t>difficult to </a:t>
            </a:r>
            <a:r>
              <a:rPr lang="en-US" dirty="0">
                <a:latin typeface="Segoe UI" panose="020B0502040204020203" pitchFamily="34" charset="0"/>
                <a:cs typeface="Segoe UI" panose="020B0502040204020203" pitchFamily="34" charset="0"/>
              </a:rPr>
              <a:t>tell what is going on simply by </a:t>
            </a:r>
            <a:r>
              <a:rPr lang="en-US" dirty="0" smtClean="0">
                <a:latin typeface="Segoe UI" panose="020B0502040204020203" pitchFamily="34" charset="0"/>
                <a:cs typeface="Segoe UI" panose="020B0502040204020203" pitchFamily="34" charset="0"/>
              </a:rPr>
              <a:t>looking </a:t>
            </a:r>
            <a:r>
              <a:rPr lang="fr-FR" dirty="0" smtClean="0">
                <a:latin typeface="Segoe UI" panose="020B0502040204020203" pitchFamily="34" charset="0"/>
                <a:cs typeface="Segoe UI" panose="020B0502040204020203" pitchFamily="34" charset="0"/>
              </a:rPr>
              <a:t>at </a:t>
            </a:r>
            <a:r>
              <a:rPr lang="fr-FR" dirty="0" err="1">
                <a:latin typeface="Segoe UI" panose="020B0502040204020203" pitchFamily="34" charset="0"/>
                <a:cs typeface="Segoe UI" panose="020B0502040204020203" pitchFamily="34" charset="0"/>
              </a:rPr>
              <a:t>maps</a:t>
            </a:r>
            <a:endParaRPr lang="fr-FR"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Plotting signal from ROIs can </a:t>
            </a:r>
            <a:r>
              <a:rPr lang="en-US" dirty="0" smtClean="0">
                <a:latin typeface="Segoe UI" panose="020B0502040204020203" pitchFamily="34" charset="0"/>
                <a:cs typeface="Segoe UI" panose="020B0502040204020203" pitchFamily="34" charset="0"/>
              </a:rPr>
              <a:t>be </a:t>
            </a:r>
            <a:r>
              <a:rPr lang="fr-FR" dirty="0" err="1" smtClean="0">
                <a:latin typeface="Segoe UI" panose="020B0502040204020203" pitchFamily="34" charset="0"/>
                <a:cs typeface="Segoe UI" panose="020B0502040204020203" pitchFamily="34" charset="0"/>
              </a:rPr>
              <a:t>Enlightening</a:t>
            </a:r>
            <a:endParaRPr lang="fr-FR" dirty="0" smtClean="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Control for multiple tests over the </a:t>
            </a:r>
            <a:r>
              <a:rPr lang="en-US" dirty="0" smtClean="0">
                <a:latin typeface="Segoe UI" panose="020B0502040204020203" pitchFamily="34" charset="0"/>
                <a:cs typeface="Segoe UI" panose="020B0502040204020203" pitchFamily="34" charset="0"/>
              </a:rPr>
              <a:t>whole brain </a:t>
            </a:r>
            <a:r>
              <a:rPr lang="en-US" dirty="0">
                <a:latin typeface="Segoe UI" panose="020B0502040204020203" pitchFamily="34" charset="0"/>
                <a:cs typeface="Segoe UI" panose="020B0502040204020203" pitchFamily="34" charset="0"/>
              </a:rPr>
              <a:t>can be highly conservative</a:t>
            </a:r>
          </a:p>
          <a:p>
            <a:r>
              <a:rPr lang="en-US" dirty="0">
                <a:latin typeface="Segoe UI" panose="020B0502040204020203" pitchFamily="34" charset="0"/>
                <a:cs typeface="Segoe UI" panose="020B0502040204020203" pitchFamily="34" charset="0"/>
              </a:rPr>
              <a:t>• Limiting the number of tests (voxels</a:t>
            </a:r>
            <a:r>
              <a:rPr lang="en-US"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can</a:t>
            </a:r>
            <a:r>
              <a:rPr lang="fr-FR" dirty="0" smtClean="0">
                <a:latin typeface="Segoe UI" panose="020B0502040204020203" pitchFamily="34" charset="0"/>
                <a:cs typeface="Segoe UI" panose="020B0502040204020203" pitchFamily="34" charset="0"/>
              </a:rPr>
              <a:t> </a:t>
            </a:r>
            <a:r>
              <a:rPr lang="fr-FR" dirty="0" err="1">
                <a:latin typeface="Segoe UI" panose="020B0502040204020203" pitchFamily="34" charset="0"/>
                <a:cs typeface="Segoe UI" panose="020B0502040204020203" pitchFamily="34" charset="0"/>
              </a:rPr>
              <a:t>increase</a:t>
            </a:r>
            <a:r>
              <a:rPr lang="fr-FR" dirty="0">
                <a:latin typeface="Segoe UI" panose="020B0502040204020203" pitchFamily="34" charset="0"/>
                <a:cs typeface="Segoe UI" panose="020B0502040204020203" pitchFamily="34" charset="0"/>
              </a:rPr>
              <a:t> power</a:t>
            </a:r>
          </a:p>
          <a:p>
            <a:r>
              <a:rPr lang="en-US" dirty="0" smtClean="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Only when you have a </a:t>
            </a:r>
            <a:r>
              <a:rPr lang="en-US" dirty="0" smtClean="0">
                <a:latin typeface="Segoe UI" panose="020B0502040204020203" pitchFamily="34" charset="0"/>
                <a:cs typeface="Segoe UI" panose="020B0502040204020203" pitchFamily="34" charset="0"/>
              </a:rPr>
              <a:t>pre-existing </a:t>
            </a:r>
            <a:r>
              <a:rPr lang="fr-FR" dirty="0" err="1" smtClean="0">
                <a:latin typeface="Segoe UI" panose="020B0502040204020203" pitchFamily="34" charset="0"/>
                <a:cs typeface="Segoe UI" panose="020B0502040204020203" pitchFamily="34" charset="0"/>
              </a:rPr>
              <a:t>anatomical</a:t>
            </a:r>
            <a:r>
              <a:rPr lang="fr-FR" dirty="0" smtClean="0">
                <a:latin typeface="Segoe UI" panose="020B0502040204020203" pitchFamily="34" charset="0"/>
                <a:cs typeface="Segoe UI" panose="020B0502040204020203" pitchFamily="34" charset="0"/>
              </a:rPr>
              <a:t> </a:t>
            </a:r>
            <a:r>
              <a:rPr lang="fr-FR" dirty="0" err="1">
                <a:latin typeface="Segoe UI" panose="020B0502040204020203" pitchFamily="34" charset="0"/>
                <a:cs typeface="Segoe UI" panose="020B0502040204020203" pitchFamily="34" charset="0"/>
              </a:rPr>
              <a:t>hypothesis</a:t>
            </a:r>
            <a:endParaRPr lang="fr-FR" dirty="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Can’t do this based on the results </a:t>
            </a:r>
            <a:r>
              <a:rPr lang="en-US" dirty="0" smtClean="0">
                <a:latin typeface="Segoe UI" panose="020B0502040204020203" pitchFamily="34" charset="0"/>
                <a:cs typeface="Segoe UI" panose="020B0502040204020203" pitchFamily="34" charset="0"/>
              </a:rPr>
              <a:t>of another </a:t>
            </a:r>
            <a:r>
              <a:rPr lang="en-US" dirty="0">
                <a:latin typeface="Segoe UI" panose="020B0502040204020203" pitchFamily="34" charset="0"/>
                <a:cs typeface="Segoe UI" panose="020B0502040204020203" pitchFamily="34" charset="0"/>
              </a:rPr>
              <a:t>analysis of the same data!</a:t>
            </a:r>
            <a:endParaRPr lang="fr-FR" dirty="0">
              <a:latin typeface="Segoe UI" panose="020B0502040204020203" pitchFamily="34" charset="0"/>
              <a:cs typeface="Segoe UI" panose="020B0502040204020203" pitchFamily="34" charset="0"/>
            </a:endParaRPr>
          </a:p>
        </p:txBody>
      </p:sp>
      <p:sp>
        <p:nvSpPr>
          <p:cNvPr id="10" name="Rectangle 9"/>
          <p:cNvSpPr/>
          <p:nvPr/>
        </p:nvSpPr>
        <p:spPr>
          <a:xfrm>
            <a:off x="2466975" y="4444222"/>
            <a:ext cx="6096000" cy="1846659"/>
          </a:xfrm>
          <a:prstGeom prst="rect">
            <a:avLst/>
          </a:prstGeom>
        </p:spPr>
        <p:txBody>
          <a:bodyPr>
            <a:spAutoFit/>
          </a:bodyPr>
          <a:lstStyle/>
          <a:p>
            <a:r>
              <a:rPr lang="fr-FR" sz="2800" dirty="0" err="1">
                <a:latin typeface="Segoe UI" panose="020B0502040204020203" pitchFamily="34" charset="0"/>
                <a:cs typeface="Segoe UI" panose="020B0502040204020203" pitchFamily="34" charset="0"/>
              </a:rPr>
              <a:t>Example</a:t>
            </a:r>
            <a:endParaRPr lang="fr-FR" sz="28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P&lt;.001, whole brain (2410 </a:t>
            </a:r>
            <a:r>
              <a:rPr lang="en-US" dirty="0" smtClean="0">
                <a:latin typeface="Segoe UI" panose="020B0502040204020203" pitchFamily="34" charset="0"/>
                <a:cs typeface="Segoe UI" panose="020B0502040204020203" pitchFamily="34" charset="0"/>
              </a:rPr>
              <a:t>resells [smoothed voxels])</a:t>
            </a:r>
            <a:endParaRPr lang="en-US" dirty="0">
              <a:latin typeface="Segoe UI" panose="020B0502040204020203" pitchFamily="34" charset="0"/>
              <a:cs typeface="Segoe UI" panose="020B0502040204020203" pitchFamily="34" charset="0"/>
            </a:endParaRPr>
          </a:p>
          <a:p>
            <a:r>
              <a:rPr lang="fr-FR" sz="1600" dirty="0">
                <a:latin typeface="Segoe UI" panose="020B0502040204020203" pitchFamily="34" charset="0"/>
                <a:cs typeface="Segoe UI" panose="020B0502040204020203" pitchFamily="34" charset="0"/>
              </a:rPr>
              <a:t>– Cluster with 41 </a:t>
            </a:r>
            <a:r>
              <a:rPr lang="fr-FR" sz="1600" dirty="0" err="1" smtClean="0">
                <a:latin typeface="Segoe UI" panose="020B0502040204020203" pitchFamily="34" charset="0"/>
                <a:cs typeface="Segoe UI" panose="020B0502040204020203" pitchFamily="34" charset="0"/>
              </a:rPr>
              <a:t>voxels</a:t>
            </a:r>
            <a:r>
              <a:rPr lang="fr-FR" sz="1600" dirty="0" smtClean="0">
                <a:latin typeface="Segoe UI" panose="020B0502040204020203" pitchFamily="34" charset="0"/>
                <a:cs typeface="Segoe UI" panose="020B0502040204020203" pitchFamily="34" charset="0"/>
              </a:rPr>
              <a:t>: </a:t>
            </a:r>
            <a:r>
              <a:rPr lang="fr-FR" sz="1400" dirty="0" smtClean="0">
                <a:latin typeface="Segoe UI" panose="020B0502040204020203" pitchFamily="34" charset="0"/>
                <a:cs typeface="Segoe UI" panose="020B0502040204020203" pitchFamily="34" charset="0"/>
              </a:rPr>
              <a:t>• </a:t>
            </a:r>
            <a:r>
              <a:rPr lang="fr-FR" sz="1400" dirty="0">
                <a:latin typeface="Segoe UI" panose="020B0502040204020203" pitchFamily="34" charset="0"/>
                <a:cs typeface="Segoe UI" panose="020B0502040204020203" pitchFamily="34" charset="0"/>
              </a:rPr>
              <a:t>P=0.465</a:t>
            </a:r>
          </a:p>
          <a:p>
            <a:r>
              <a:rPr lang="en-US" dirty="0">
                <a:latin typeface="Segoe UI" panose="020B0502040204020203" pitchFamily="34" charset="0"/>
                <a:cs typeface="Segoe UI" panose="020B0502040204020203" pitchFamily="34" charset="0"/>
              </a:rPr>
              <a:t>• P&lt;.001, small volume correction for </a:t>
            </a:r>
            <a:r>
              <a:rPr lang="en-US" dirty="0" smtClean="0">
                <a:latin typeface="Segoe UI" panose="020B0502040204020203" pitchFamily="34" charset="0"/>
                <a:cs typeface="Segoe UI" panose="020B0502040204020203" pitchFamily="34" charset="0"/>
              </a:rPr>
              <a:t>10</a:t>
            </a:r>
            <a:r>
              <a:rPr lang="fr-FR" dirty="0" smtClean="0">
                <a:latin typeface="Segoe UI" panose="020B0502040204020203" pitchFamily="34" charset="0"/>
                <a:cs typeface="Segoe UI" panose="020B0502040204020203" pitchFamily="34" charset="0"/>
              </a:rPr>
              <a:t>mm </a:t>
            </a:r>
            <a:r>
              <a:rPr lang="fr-FR" dirty="0">
                <a:latin typeface="Segoe UI" panose="020B0502040204020203" pitchFamily="34" charset="0"/>
                <a:cs typeface="Segoe UI" panose="020B0502040204020203" pitchFamily="34" charset="0"/>
              </a:rPr>
              <a:t>radius </a:t>
            </a:r>
            <a:r>
              <a:rPr lang="fr-FR" dirty="0" err="1">
                <a:latin typeface="Segoe UI" panose="020B0502040204020203" pitchFamily="34" charset="0"/>
                <a:cs typeface="Segoe UI" panose="020B0502040204020203" pitchFamily="34" charset="0"/>
              </a:rPr>
              <a:t>sphere</a:t>
            </a:r>
            <a:r>
              <a:rPr lang="fr-FR" dirty="0">
                <a:latin typeface="Segoe UI" panose="020B0502040204020203" pitchFamily="34" charset="0"/>
                <a:cs typeface="Segoe UI" panose="020B0502040204020203" pitchFamily="34" charset="0"/>
              </a:rPr>
              <a:t> (5.7 </a:t>
            </a:r>
            <a:r>
              <a:rPr lang="fr-FR" dirty="0" err="1">
                <a:latin typeface="Segoe UI" panose="020B0502040204020203" pitchFamily="34" charset="0"/>
                <a:cs typeface="Segoe UI" panose="020B0502040204020203" pitchFamily="34" charset="0"/>
              </a:rPr>
              <a:t>resels</a:t>
            </a:r>
            <a:r>
              <a:rPr lang="fr-FR" dirty="0">
                <a:latin typeface="Segoe UI" panose="020B0502040204020203" pitchFamily="34" charset="0"/>
                <a:cs typeface="Segoe UI" panose="020B0502040204020203" pitchFamily="34" charset="0"/>
              </a:rPr>
              <a:t>)</a:t>
            </a:r>
          </a:p>
          <a:p>
            <a:r>
              <a:rPr lang="fr-FR" sz="1600" dirty="0">
                <a:latin typeface="Segoe UI" panose="020B0502040204020203" pitchFamily="34" charset="0"/>
                <a:cs typeface="Segoe UI" panose="020B0502040204020203" pitchFamily="34" charset="0"/>
              </a:rPr>
              <a:t>– </a:t>
            </a:r>
            <a:r>
              <a:rPr lang="fr-FR" sz="1600" dirty="0" err="1">
                <a:latin typeface="Segoe UI" panose="020B0502040204020203" pitchFamily="34" charset="0"/>
                <a:cs typeface="Segoe UI" panose="020B0502040204020203" pitchFamily="34" charset="0"/>
              </a:rPr>
              <a:t>Same</a:t>
            </a:r>
            <a:r>
              <a:rPr lang="fr-FR" sz="1600" dirty="0">
                <a:latin typeface="Segoe UI" panose="020B0502040204020203" pitchFamily="34" charset="0"/>
                <a:cs typeface="Segoe UI" panose="020B0502040204020203" pitchFamily="34" charset="0"/>
              </a:rPr>
              <a:t> cluster: p=.002</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6098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fr-FR" dirty="0" err="1" smtClean="0">
                <a:latin typeface="Segoe UI" panose="020B0502040204020203" pitchFamily="34" charset="0"/>
                <a:cs typeface="Segoe UI" panose="020B0502040204020203" pitchFamily="34" charset="0"/>
              </a:rPr>
              <a:t>detecting</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outliers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a:blip r:embed="rId3"/>
          <a:stretch>
            <a:fillRect/>
          </a:stretch>
        </p:blipFill>
        <p:spPr>
          <a:xfrm>
            <a:off x="2234950" y="1428305"/>
            <a:ext cx="7715250" cy="4986088"/>
          </a:xfrm>
          <a:prstGeom prst="rect">
            <a:avLst/>
          </a:prstGeom>
        </p:spPr>
      </p:pic>
    </p:spTree>
    <p:extLst>
      <p:ext uri="{BB962C8B-B14F-4D97-AF65-F5344CB8AC3E}">
        <p14:creationId xmlns:p14="http://schemas.microsoft.com/office/powerpoint/2010/main" val="3047926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fr-FR" dirty="0" err="1" smtClean="0">
                <a:latin typeface="Segoe UI" panose="020B0502040204020203" pitchFamily="34" charset="0"/>
                <a:cs typeface="Segoe UI" panose="020B0502040204020203" pitchFamily="34" charset="0"/>
              </a:rPr>
              <a:t>bias</a:t>
            </a:r>
            <a:r>
              <a:rPr lang="fr-FR" dirty="0" smtClean="0">
                <a:latin typeface="Segoe UI" panose="020B0502040204020203" pitchFamily="34" charset="0"/>
                <a:cs typeface="Segoe UI" panose="020B0502040204020203" pitchFamily="34" charset="0"/>
              </a:rPr>
              <a:t> and </a:t>
            </a:r>
            <a:r>
              <a:rPr lang="fr-FR" dirty="0" err="1" smtClean="0">
                <a:latin typeface="Segoe UI" panose="020B0502040204020203" pitchFamily="34" charset="0"/>
                <a:cs typeface="Segoe UI" panose="020B0502040204020203" pitchFamily="34" charset="0"/>
              </a:rPr>
              <a:t>circularity</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692821" y="951448"/>
            <a:ext cx="5142163" cy="2741071"/>
          </a:xfrm>
          <a:prstGeom prst="rect">
            <a:avLst/>
          </a:prstGeom>
        </p:spPr>
      </p:pic>
      <p:pic>
        <p:nvPicPr>
          <p:cNvPr id="7" name="Image 6"/>
          <p:cNvPicPr>
            <a:picLocks noChangeAspect="1"/>
          </p:cNvPicPr>
          <p:nvPr/>
        </p:nvPicPr>
        <p:blipFill>
          <a:blip r:embed="rId4"/>
          <a:stretch>
            <a:fillRect/>
          </a:stretch>
        </p:blipFill>
        <p:spPr>
          <a:xfrm>
            <a:off x="692820" y="3692412"/>
            <a:ext cx="5142163" cy="2479788"/>
          </a:xfrm>
          <a:prstGeom prst="rect">
            <a:avLst/>
          </a:prstGeom>
        </p:spPr>
      </p:pic>
      <p:pic>
        <p:nvPicPr>
          <p:cNvPr id="8" name="Image 7"/>
          <p:cNvPicPr>
            <a:picLocks noChangeAspect="1"/>
          </p:cNvPicPr>
          <p:nvPr/>
        </p:nvPicPr>
        <p:blipFill>
          <a:blip r:embed="rId5"/>
          <a:stretch>
            <a:fillRect/>
          </a:stretch>
        </p:blipFill>
        <p:spPr>
          <a:xfrm>
            <a:off x="6042969" y="1784350"/>
            <a:ext cx="5249871" cy="3362325"/>
          </a:xfrm>
          <a:prstGeom prst="rect">
            <a:avLst/>
          </a:prstGeom>
        </p:spPr>
      </p:pic>
    </p:spTree>
    <p:extLst>
      <p:ext uri="{BB962C8B-B14F-4D97-AF65-F5344CB8AC3E}">
        <p14:creationId xmlns:p14="http://schemas.microsoft.com/office/powerpoint/2010/main" val="2857994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9842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en-US" dirty="0">
                <a:latin typeface="Segoe UI" panose="020B0502040204020203" pitchFamily="34" charset="0"/>
                <a:cs typeface="Segoe UI" panose="020B0502040204020203" pitchFamily="34" charset="0"/>
              </a:rPr>
              <a:t>Using neurosynth.org to obtain a priori ROIs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34</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a:blip r:embed="rId3"/>
          <a:stretch>
            <a:fillRect/>
          </a:stretch>
        </p:blipFill>
        <p:spPr>
          <a:xfrm>
            <a:off x="3053556" y="1527427"/>
            <a:ext cx="6157913" cy="4865435"/>
          </a:xfrm>
          <a:prstGeom prst="rect">
            <a:avLst/>
          </a:prstGeom>
        </p:spPr>
      </p:pic>
    </p:spTree>
    <p:extLst>
      <p:ext uri="{BB962C8B-B14F-4D97-AF65-F5344CB8AC3E}">
        <p14:creationId xmlns:p14="http://schemas.microsoft.com/office/powerpoint/2010/main" val="2760341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9842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en-US" dirty="0" smtClean="0">
                <a:latin typeface="Segoe UI" panose="020B0502040204020203" pitchFamily="34" charset="0"/>
                <a:cs typeface="Segoe UI" panose="020B0502040204020203" pitchFamily="34" charset="0"/>
              </a:rPr>
              <a:t>transparent reporting of methods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35</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2053150" y="1423988"/>
            <a:ext cx="7309830" cy="5100637"/>
          </a:xfrm>
          <a:prstGeom prst="rect">
            <a:avLst/>
          </a:prstGeom>
        </p:spPr>
      </p:pic>
    </p:spTree>
    <p:extLst>
      <p:ext uri="{BB962C8B-B14F-4D97-AF65-F5344CB8AC3E}">
        <p14:creationId xmlns:p14="http://schemas.microsoft.com/office/powerpoint/2010/main" val="19798293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98425"/>
            <a:ext cx="10515600" cy="1325563"/>
          </a:xfrm>
        </p:spPr>
        <p:txBody>
          <a:bodyPr anchor="ctr"/>
          <a:lstStyle/>
          <a:p>
            <a:r>
              <a:rPr lang="fr-FR" dirty="0" smtClean="0">
                <a:latin typeface="Segoe UI" panose="020B0502040204020203" pitchFamily="34" charset="0"/>
                <a:cs typeface="Segoe UI" panose="020B0502040204020203" pitchFamily="34" charset="0"/>
              </a:rPr>
              <a:t>Guidelines: </a:t>
            </a:r>
            <a:r>
              <a:rPr lang="en-US" dirty="0" smtClean="0">
                <a:latin typeface="Segoe UI" panose="020B0502040204020203" pitchFamily="34" charset="0"/>
                <a:cs typeface="Segoe UI" panose="020B0502040204020203" pitchFamily="34" charset="0"/>
              </a:rPr>
              <a:t>more publications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36</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714375" y="1428305"/>
            <a:ext cx="10134600" cy="3970318"/>
          </a:xfrm>
          <a:prstGeom prst="rect">
            <a:avLst/>
          </a:prstGeom>
        </p:spPr>
        <p:txBody>
          <a:bodyPr wrap="square">
            <a:spAutoFit/>
          </a:bodyPr>
          <a:lstStyle/>
          <a:p>
            <a:pPr marL="285750" indent="-285750">
              <a:buFont typeface="Arial" panose="020B0604020202020204" pitchFamily="34" charset="0"/>
              <a:buChar char="•"/>
            </a:pPr>
            <a:r>
              <a:rPr lang="fr-FR" dirty="0" err="1" smtClean="0"/>
              <a:t>Poldrack</a:t>
            </a:r>
            <a:r>
              <a:rPr lang="fr-FR" dirty="0"/>
              <a:t>, R. A., Baker, C. I., </a:t>
            </a:r>
            <a:r>
              <a:rPr lang="fr-FR" dirty="0" err="1"/>
              <a:t>Durnez</a:t>
            </a:r>
            <a:r>
              <a:rPr lang="fr-FR" dirty="0"/>
              <a:t>, J., </a:t>
            </a:r>
            <a:r>
              <a:rPr lang="fr-FR" dirty="0" err="1"/>
              <a:t>Gorgolewski</a:t>
            </a:r>
            <a:r>
              <a:rPr lang="fr-FR" dirty="0"/>
              <a:t>, K. J., Matthews, P. M., </a:t>
            </a:r>
            <a:r>
              <a:rPr lang="fr-FR" dirty="0" err="1"/>
              <a:t>Munafò</a:t>
            </a:r>
            <a:r>
              <a:rPr lang="fr-FR" dirty="0"/>
              <a:t>, M. R., ... &amp; </a:t>
            </a:r>
            <a:r>
              <a:rPr lang="fr-FR" dirty="0" err="1"/>
              <a:t>Yarkoni</a:t>
            </a:r>
            <a:r>
              <a:rPr lang="fr-FR" dirty="0"/>
              <a:t>, T. (2017). Scanning the horizon: </a:t>
            </a:r>
            <a:r>
              <a:rPr lang="fr-FR" dirty="0" err="1"/>
              <a:t>towards</a:t>
            </a:r>
            <a:r>
              <a:rPr lang="fr-FR" dirty="0"/>
              <a:t> transparent and </a:t>
            </a:r>
            <a:r>
              <a:rPr lang="fr-FR" dirty="0" err="1"/>
              <a:t>reproducible</a:t>
            </a:r>
            <a:r>
              <a:rPr lang="fr-FR" dirty="0"/>
              <a:t> </a:t>
            </a:r>
            <a:r>
              <a:rPr lang="fr-FR" dirty="0" err="1"/>
              <a:t>neuroimaging</a:t>
            </a:r>
            <a:r>
              <a:rPr lang="fr-FR" dirty="0"/>
              <a:t> </a:t>
            </a:r>
            <a:r>
              <a:rPr lang="fr-FR" dirty="0" err="1"/>
              <a:t>research</a:t>
            </a:r>
            <a:r>
              <a:rPr lang="fr-FR" dirty="0"/>
              <a:t>. </a:t>
            </a:r>
            <a:r>
              <a:rPr lang="fr-FR" i="1" dirty="0"/>
              <a:t>Nature </a:t>
            </a:r>
            <a:r>
              <a:rPr lang="fr-FR" i="1" dirty="0" err="1"/>
              <a:t>reviews</a:t>
            </a:r>
            <a:r>
              <a:rPr lang="fr-FR" i="1" dirty="0"/>
              <a:t> neuroscience</a:t>
            </a:r>
            <a:r>
              <a:rPr lang="fr-FR" dirty="0"/>
              <a:t>, </a:t>
            </a:r>
            <a:r>
              <a:rPr lang="fr-FR" i="1" dirty="0"/>
              <a:t>18</a:t>
            </a:r>
            <a:r>
              <a:rPr lang="fr-FR" dirty="0"/>
              <a:t>(2), 115-126</a:t>
            </a:r>
            <a:r>
              <a:rPr lang="fr-FR" dirty="0" smtClean="0"/>
              <a:t>.</a:t>
            </a:r>
            <a:endParaRPr lang="fr-FR"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dirty="0"/>
              <a:t>Nichols, T. E., </a:t>
            </a:r>
            <a:r>
              <a:rPr lang="fr-FR" dirty="0" err="1"/>
              <a:t>Das</a:t>
            </a:r>
            <a:r>
              <a:rPr lang="fr-FR" dirty="0"/>
              <a:t>, S., </a:t>
            </a:r>
            <a:r>
              <a:rPr lang="fr-FR" dirty="0" err="1"/>
              <a:t>Eickhoff</a:t>
            </a:r>
            <a:r>
              <a:rPr lang="fr-FR" dirty="0"/>
              <a:t>, S. B., Evans, A. C., </a:t>
            </a:r>
            <a:r>
              <a:rPr lang="fr-FR" dirty="0" err="1"/>
              <a:t>Glatard</a:t>
            </a:r>
            <a:r>
              <a:rPr lang="fr-FR" dirty="0"/>
              <a:t>, T., </a:t>
            </a:r>
            <a:r>
              <a:rPr lang="fr-FR" dirty="0" err="1"/>
              <a:t>Hanke</a:t>
            </a:r>
            <a:r>
              <a:rPr lang="fr-FR" dirty="0"/>
              <a:t>, M., ... &amp; Yeo, B. T. (2017). Best practices in data </a:t>
            </a:r>
            <a:r>
              <a:rPr lang="fr-FR" dirty="0" err="1"/>
              <a:t>analysis</a:t>
            </a:r>
            <a:r>
              <a:rPr lang="fr-FR" dirty="0"/>
              <a:t> and sharing in </a:t>
            </a:r>
            <a:r>
              <a:rPr lang="fr-FR" dirty="0" err="1"/>
              <a:t>neuroimaging</a:t>
            </a:r>
            <a:r>
              <a:rPr lang="fr-FR" dirty="0"/>
              <a:t> </a:t>
            </a:r>
            <a:r>
              <a:rPr lang="fr-FR" dirty="0" err="1"/>
              <a:t>using</a:t>
            </a:r>
            <a:r>
              <a:rPr lang="fr-FR" dirty="0"/>
              <a:t> MRI. </a:t>
            </a:r>
            <a:r>
              <a:rPr lang="fr-FR" i="1" dirty="0"/>
              <a:t>Nature neuroscience</a:t>
            </a:r>
            <a:r>
              <a:rPr lang="fr-FR" dirty="0"/>
              <a:t>, </a:t>
            </a:r>
            <a:r>
              <a:rPr lang="fr-FR" i="1" dirty="0"/>
              <a:t>20</a:t>
            </a:r>
            <a:r>
              <a:rPr lang="fr-FR" dirty="0"/>
              <a:t>(3), 299-303</a:t>
            </a:r>
            <a:r>
              <a:rPr lang="fr-FR" dirty="0" smtClean="0"/>
              <a:t>.</a:t>
            </a:r>
          </a:p>
          <a:p>
            <a:pPr marL="285750" indent="-285750">
              <a:buFont typeface="Arial" panose="020B0604020202020204" pitchFamily="34" charset="0"/>
              <a:buChar char="•"/>
            </a:pPr>
            <a:r>
              <a:rPr lang="en-US" dirty="0"/>
              <a:t>Devlin, J. T., &amp; </a:t>
            </a:r>
            <a:r>
              <a:rPr lang="en-US" dirty="0" err="1"/>
              <a:t>Poldrack</a:t>
            </a:r>
            <a:r>
              <a:rPr lang="en-US" dirty="0"/>
              <a:t>, R. A. (2007). In praise of tedious anatomy. </a:t>
            </a:r>
            <a:r>
              <a:rPr lang="en-US" i="1" dirty="0" err="1"/>
              <a:t>Neuroimage</a:t>
            </a:r>
            <a:r>
              <a:rPr lang="en-US" dirty="0"/>
              <a:t>, </a:t>
            </a:r>
            <a:r>
              <a:rPr lang="en-US" i="1" dirty="0"/>
              <a:t>37</a:t>
            </a:r>
            <a:r>
              <a:rPr lang="en-US" dirty="0"/>
              <a:t>(4), 1033-1041</a:t>
            </a:r>
            <a:r>
              <a:rPr lang="en-US" dirty="0" smtClean="0"/>
              <a:t>.</a:t>
            </a:r>
          </a:p>
          <a:p>
            <a:pPr marL="285750" indent="-285750">
              <a:buFont typeface="Arial" panose="020B0604020202020204" pitchFamily="34" charset="0"/>
              <a:buChar char="•"/>
            </a:pPr>
            <a:r>
              <a:rPr lang="en-US" dirty="0" err="1"/>
              <a:t>Poldrack</a:t>
            </a:r>
            <a:r>
              <a:rPr lang="en-US" dirty="0"/>
              <a:t>, R. A., &amp; Mumford, J. A. (2009). Independence in ROI analysis: where is the voodoo?. </a:t>
            </a:r>
            <a:r>
              <a:rPr lang="en-US" i="1" dirty="0"/>
              <a:t>Social cognitive and affective neuroscience</a:t>
            </a:r>
            <a:r>
              <a:rPr lang="en-US" dirty="0"/>
              <a:t>, </a:t>
            </a:r>
            <a:r>
              <a:rPr lang="en-US" i="1" dirty="0"/>
              <a:t>4</a:t>
            </a:r>
            <a:r>
              <a:rPr lang="en-US" dirty="0"/>
              <a:t>(2), 208-213</a:t>
            </a:r>
            <a:r>
              <a:rPr lang="en-US" dirty="0" smtClean="0"/>
              <a:t>.</a:t>
            </a:r>
          </a:p>
          <a:p>
            <a:pPr marL="285750" indent="-285750">
              <a:buFont typeface="Arial" panose="020B0604020202020204" pitchFamily="34" charset="0"/>
              <a:buChar char="•"/>
            </a:pPr>
            <a:r>
              <a:rPr lang="en-US" dirty="0" err="1"/>
              <a:t>Vul</a:t>
            </a:r>
            <a:r>
              <a:rPr lang="en-US" dirty="0"/>
              <a:t>, E., Harris, C., </a:t>
            </a:r>
            <a:r>
              <a:rPr lang="en-US" dirty="0" err="1"/>
              <a:t>Winkielman</a:t>
            </a:r>
            <a:r>
              <a:rPr lang="en-US" dirty="0"/>
              <a:t>, P., &amp; </a:t>
            </a:r>
            <a:r>
              <a:rPr lang="en-US" dirty="0" err="1"/>
              <a:t>Pashler</a:t>
            </a:r>
            <a:r>
              <a:rPr lang="en-US" dirty="0"/>
              <a:t>, H. (2009). Puzzlingly high correlations in fMRI studies of emotion, personality, and social cognition. </a:t>
            </a:r>
            <a:r>
              <a:rPr lang="en-US" i="1" dirty="0"/>
              <a:t>Perspectives on psychological science</a:t>
            </a:r>
            <a:r>
              <a:rPr lang="en-US" dirty="0"/>
              <a:t>, </a:t>
            </a:r>
            <a:r>
              <a:rPr lang="en-US" i="1" dirty="0"/>
              <a:t>4</a:t>
            </a:r>
            <a:r>
              <a:rPr lang="en-US" dirty="0"/>
              <a:t>(3), 274-290</a:t>
            </a:r>
            <a:r>
              <a:rPr lang="en-US" dirty="0" smtClean="0"/>
              <a:t>.</a:t>
            </a:r>
          </a:p>
          <a:p>
            <a:pPr marL="285750" indent="-285750">
              <a:buFont typeface="Arial" panose="020B0604020202020204" pitchFamily="34" charset="0"/>
              <a:buChar char="•"/>
            </a:pPr>
            <a:r>
              <a:rPr lang="en-US" dirty="0" smtClean="0"/>
              <a:t>Etc.</a:t>
            </a:r>
            <a:endParaRPr lang="fr-FR" dirty="0" smtClean="0"/>
          </a:p>
        </p:txBody>
      </p:sp>
    </p:spTree>
    <p:extLst>
      <p:ext uri="{BB962C8B-B14F-4D97-AF65-F5344CB8AC3E}">
        <p14:creationId xmlns:p14="http://schemas.microsoft.com/office/powerpoint/2010/main" val="44796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Toolboxes</a:t>
            </a:r>
            <a:r>
              <a:rPr lang="fr-FR" dirty="0" smtClean="0">
                <a:latin typeface="Segoe UI" panose="020B0502040204020203" pitchFamily="34" charset="0"/>
                <a:cs typeface="Segoe UI" panose="020B0502040204020203" pitchFamily="34" charset="0"/>
              </a:rPr>
              <a:t>, softwares and </a:t>
            </a:r>
            <a:r>
              <a:rPr lang="fr-FR" dirty="0" err="1" smtClean="0">
                <a:latin typeface="Segoe UI" panose="020B0502040204020203" pitchFamily="34" charset="0"/>
                <a:cs typeface="Segoe UI" panose="020B0502040204020203" pitchFamily="34" charset="0"/>
              </a:rPr>
              <a:t>platforms</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26720" y="1173968"/>
            <a:ext cx="9555480" cy="5047536"/>
          </a:xfrm>
          <a:prstGeom prst="rect">
            <a:avLst/>
          </a:prstGeom>
        </p:spPr>
        <p:txBody>
          <a:bodyPr wrap="square">
            <a:spAutoFit/>
          </a:bodyPr>
          <a:lstStyle/>
          <a:p>
            <a:r>
              <a:rPr lang="fr-FR" sz="1400" dirty="0" err="1" smtClean="0">
                <a:latin typeface="Segoe UI" panose="020B0502040204020203" pitchFamily="34" charset="0"/>
                <a:cs typeface="Segoe UI" panose="020B0502040204020203" pitchFamily="34" charset="0"/>
              </a:rPr>
              <a:t>Toolboxes</a:t>
            </a:r>
            <a:endParaRPr lang="fr-FR" sz="14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ARTrepair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repairs</a:t>
            </a:r>
            <a:r>
              <a:rPr lang="fr-FR" sz="1400" dirty="0" smtClean="0">
                <a:latin typeface="Segoe UI" panose="020B0502040204020203" pitchFamily="34" charset="0"/>
                <a:cs typeface="Segoe UI" panose="020B0502040204020203" pitchFamily="34" charset="0"/>
              </a:rPr>
              <a:t> scans with </a:t>
            </a:r>
            <a:r>
              <a:rPr lang="fr-FR" sz="1400" dirty="0" err="1" smtClean="0">
                <a:latin typeface="Segoe UI" panose="020B0502040204020203" pitchFamily="34" charset="0"/>
                <a:cs typeface="Segoe UI" panose="020B0502040204020203" pitchFamily="34" charset="0"/>
              </a:rPr>
              <a:t>artifacts</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e.g</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head</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movements</a:t>
            </a:r>
            <a:r>
              <a:rPr lang="fr-FR" sz="1400" dirty="0" smtClean="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AAL1: </a:t>
            </a:r>
            <a:r>
              <a:rPr lang="fr-FR" sz="1400" dirty="0" err="1">
                <a:latin typeface="Segoe UI" panose="020B0502040204020203" pitchFamily="34" charset="0"/>
                <a:cs typeface="Segoe UI" panose="020B0502040204020203" pitchFamily="34" charset="0"/>
              </a:rPr>
              <a:t>automated</a:t>
            </a:r>
            <a:r>
              <a:rPr lang="fr-FR" sz="1400" dirty="0">
                <a:latin typeface="Segoe UI" panose="020B0502040204020203" pitchFamily="34" charset="0"/>
                <a:cs typeface="Segoe UI" panose="020B0502040204020203" pitchFamily="34" charset="0"/>
              </a:rPr>
              <a:t> </a:t>
            </a:r>
            <a:r>
              <a:rPr lang="fr-FR" sz="1400" dirty="0" err="1">
                <a:latin typeface="Segoe UI" panose="020B0502040204020203" pitchFamily="34" charset="0"/>
                <a:cs typeface="Segoe UI" panose="020B0502040204020203" pitchFamily="34" charset="0"/>
              </a:rPr>
              <a:t>anatomical</a:t>
            </a:r>
            <a:r>
              <a:rPr lang="fr-FR" sz="1400" dirty="0">
                <a:latin typeface="Segoe UI" panose="020B0502040204020203" pitchFamily="34" charset="0"/>
                <a:cs typeface="Segoe UI" panose="020B0502040204020203" pitchFamily="34" charset="0"/>
              </a:rPr>
              <a:t> </a:t>
            </a:r>
            <a:r>
              <a:rPr lang="fr-FR" sz="1400" dirty="0" err="1">
                <a:latin typeface="Segoe UI" panose="020B0502040204020203" pitchFamily="34" charset="0"/>
                <a:cs typeface="Segoe UI" panose="020B0502040204020203" pitchFamily="34" charset="0"/>
              </a:rPr>
              <a:t>parellation</a:t>
            </a:r>
            <a:r>
              <a:rPr lang="fr-FR" sz="1400" dirty="0">
                <a:latin typeface="Segoe UI" panose="020B0502040204020203" pitchFamily="34" charset="0"/>
                <a:cs typeface="Segoe UI" panose="020B0502040204020203" pitchFamily="34" charset="0"/>
              </a:rPr>
              <a:t> of T1 volumes (</a:t>
            </a:r>
            <a:r>
              <a:rPr lang="fr-FR" sz="1400" dirty="0" err="1">
                <a:latin typeface="Segoe UI" panose="020B0502040204020203" pitchFamily="34" charset="0"/>
                <a:cs typeface="Segoe UI" panose="020B0502040204020203" pitchFamily="34" charset="0"/>
              </a:rPr>
              <a:t>provided</a:t>
            </a:r>
            <a:r>
              <a:rPr lang="fr-FR" sz="1400" dirty="0">
                <a:latin typeface="Segoe UI" panose="020B0502040204020203" pitchFamily="34" charset="0"/>
                <a:cs typeface="Segoe UI" panose="020B0502040204020203" pitchFamily="34" charset="0"/>
              </a:rPr>
              <a:t> by the MNI</a:t>
            </a:r>
            <a:r>
              <a:rPr lang="fr-FR" sz="1400" dirty="0" smtClean="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AAL2: alternative </a:t>
            </a:r>
            <a:r>
              <a:rPr lang="fr-FR" sz="1400" dirty="0" err="1" smtClean="0">
                <a:latin typeface="Segoe UI" panose="020B0502040204020203" pitchFamily="34" charset="0"/>
                <a:cs typeface="Segoe UI" panose="020B0502040204020203" pitchFamily="34" charset="0"/>
              </a:rPr>
              <a:t>parcellation</a:t>
            </a:r>
            <a:r>
              <a:rPr lang="fr-FR" sz="1400" dirty="0" smtClean="0">
                <a:latin typeface="Segoe UI" panose="020B0502040204020203" pitchFamily="34" charset="0"/>
                <a:cs typeface="Segoe UI" panose="020B0502040204020203" pitchFamily="34" charset="0"/>
              </a:rPr>
              <a:t> of the OFC</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AAL3: alternative </a:t>
            </a:r>
            <a:r>
              <a:rPr lang="fr-FR" sz="1400" dirty="0" err="1" smtClean="0">
                <a:latin typeface="Segoe UI" panose="020B0502040204020203" pitchFamily="34" charset="0"/>
                <a:cs typeface="Segoe UI" panose="020B0502040204020203" pitchFamily="34" charset="0"/>
              </a:rPr>
              <a:t>parcellation</a:t>
            </a:r>
            <a:r>
              <a:rPr lang="fr-FR" sz="1400" dirty="0" smtClean="0">
                <a:latin typeface="Segoe UI" panose="020B0502040204020203" pitchFamily="34" charset="0"/>
                <a:cs typeface="Segoe UI" panose="020B0502040204020203" pitchFamily="34" charset="0"/>
              </a:rPr>
              <a:t> of the </a:t>
            </a:r>
            <a:r>
              <a:rPr lang="fr-FR" sz="1400" dirty="0" err="1" smtClean="0">
                <a:latin typeface="Segoe UI" panose="020B0502040204020203" pitchFamily="34" charset="0"/>
                <a:cs typeface="Segoe UI" panose="020B0502040204020203" pitchFamily="34" charset="0"/>
              </a:rPr>
              <a:t>anterior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cingulate</a:t>
            </a:r>
            <a:r>
              <a:rPr lang="fr-FR" sz="1400" dirty="0" smtClean="0">
                <a:latin typeface="Segoe UI" panose="020B0502040204020203" pitchFamily="34" charset="0"/>
                <a:cs typeface="Segoe UI" panose="020B0502040204020203" pitchFamily="34" charset="0"/>
              </a:rPr>
              <a:t>, thalamus and </a:t>
            </a:r>
            <a:r>
              <a:rPr lang="fr-FR" sz="1400" dirty="0" err="1" smtClean="0">
                <a:latin typeface="Segoe UI" panose="020B0502040204020203" pitchFamily="34" charset="0"/>
                <a:cs typeface="Segoe UI" panose="020B0502040204020203" pitchFamily="34" charset="0"/>
              </a:rPr>
              <a:t>some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brain</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nuclei</a:t>
            </a:r>
            <a:endParaRPr lang="fr-FR" sz="14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CONN: </a:t>
            </a:r>
            <a:r>
              <a:rPr lang="fr-FR" sz="1400" dirty="0" err="1" smtClean="0">
                <a:latin typeface="Segoe UI" panose="020B0502040204020203" pitchFamily="34" charset="0"/>
                <a:cs typeface="Segoe UI" panose="020B0502040204020203" pitchFamily="34" charset="0"/>
              </a:rPr>
              <a:t>connectivity</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toolbox</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that</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loads</a:t>
            </a:r>
            <a:r>
              <a:rPr lang="fr-FR" sz="1400" dirty="0" smtClean="0">
                <a:latin typeface="Segoe UI" panose="020B0502040204020203" pitchFamily="34" charset="0"/>
                <a:cs typeface="Segoe UI" panose="020B0502040204020203" pitchFamily="34" charset="0"/>
              </a:rPr>
              <a:t> .SPM designs</a:t>
            </a: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MarsBaR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fo</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regions</a:t>
            </a:r>
            <a:r>
              <a:rPr lang="fr-FR" sz="1400" dirty="0" smtClean="0">
                <a:latin typeface="Segoe UI" panose="020B0502040204020203" pitchFamily="34" charset="0"/>
                <a:cs typeface="Segoe UI" panose="020B0502040204020203" pitchFamily="34" charset="0"/>
              </a:rPr>
              <a:t> of </a:t>
            </a:r>
            <a:r>
              <a:rPr lang="fr-FR" sz="1400" dirty="0" err="1" smtClean="0">
                <a:latin typeface="Segoe UI" panose="020B0502040204020203" pitchFamily="34" charset="0"/>
                <a:cs typeface="Segoe UI" panose="020B0502040204020203" pitchFamily="34" charset="0"/>
              </a:rPr>
              <a:t>interest</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ROIs</a:t>
            </a:r>
            <a:r>
              <a:rPr lang="fr-FR" sz="1400" dirty="0" smtClean="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fr-FR" sz="1400" dirty="0">
              <a:latin typeface="Segoe UI" panose="020B0502040204020203" pitchFamily="34" charset="0"/>
              <a:cs typeface="Segoe UI" panose="020B0502040204020203" pitchFamily="34" charset="0"/>
            </a:endParaRPr>
          </a:p>
          <a:p>
            <a:r>
              <a:rPr lang="fr-FR" sz="1400" dirty="0" smtClean="0">
                <a:latin typeface="Segoe UI" panose="020B0502040204020203" pitchFamily="34" charset="0"/>
                <a:cs typeface="Segoe UI" panose="020B0502040204020203" pitchFamily="34" charset="0"/>
              </a:rPr>
              <a:t>Softwares</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Mango: </a:t>
            </a:r>
            <a:r>
              <a:rPr lang="fr-FR" sz="1400" dirty="0" err="1" smtClean="0">
                <a:latin typeface="Segoe UI" panose="020B0502040204020203" pitchFamily="34" charset="0"/>
                <a:cs typeface="Segoe UI" panose="020B0502040204020203" pitchFamily="34" charset="0"/>
              </a:rPr>
              <a:t>visualizer</a:t>
            </a:r>
            <a:endParaRPr lang="fr-FR" sz="14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MRIcrogl</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visualizer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that</a:t>
            </a:r>
            <a:r>
              <a:rPr lang="fr-FR" sz="1400" dirty="0" smtClean="0">
                <a:latin typeface="Segoe UI" panose="020B0502040204020203" pitchFamily="34" charset="0"/>
                <a:cs typeface="Segoe UI" panose="020B0502040204020203" pitchFamily="34" charset="0"/>
              </a:rPr>
              <a:t> supports </a:t>
            </a:r>
            <a:r>
              <a:rPr lang="fr-FR" sz="1400" dirty="0" err="1" smtClean="0">
                <a:latin typeface="Segoe UI" panose="020B0502040204020203" pitchFamily="34" charset="0"/>
                <a:cs typeface="Segoe UI" panose="020B0502040204020203" pitchFamily="34" charset="0"/>
              </a:rPr>
              <a:t>scripting</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better</a:t>
            </a:r>
            <a:r>
              <a:rPr lang="fr-FR" sz="1400" dirty="0" smtClean="0">
                <a:latin typeface="Segoe UI" panose="020B0502040204020203" pitchFamily="34" charset="0"/>
                <a:cs typeface="Segoe UI" panose="020B0502040204020203" pitchFamily="34" charset="0"/>
              </a:rPr>
              <a:t> for publications</a:t>
            </a: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BrainNetViewer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visualizer</a:t>
            </a:r>
            <a:r>
              <a:rPr lang="fr-FR" sz="1400" dirty="0" smtClean="0">
                <a:latin typeface="Segoe UI" panose="020B0502040204020203" pitchFamily="34" charset="0"/>
                <a:cs typeface="Segoe UI" panose="020B0502040204020203" pitchFamily="34" charset="0"/>
              </a:rPr>
              <a:t> for </a:t>
            </a:r>
            <a:r>
              <a:rPr lang="fr-FR" sz="1400" dirty="0" err="1" smtClean="0">
                <a:latin typeface="Segoe UI" panose="020B0502040204020203" pitchFamily="34" charset="0"/>
                <a:cs typeface="Segoe UI" panose="020B0502040204020203" pitchFamily="34" charset="0"/>
              </a:rPr>
              <a:t>connectivity</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can</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save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movies</a:t>
            </a:r>
            <a:endParaRPr lang="fr-FR" sz="14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RFXplot</a:t>
            </a:r>
            <a:r>
              <a:rPr lang="fr-FR" sz="1400" dirty="0" smtClean="0">
                <a:latin typeface="Segoe UI" panose="020B0502040204020203" pitchFamily="34" charset="0"/>
                <a:cs typeface="Segoe UI" panose="020B0502040204020203" pitchFamily="34" charset="0"/>
              </a:rPr>
              <a:t>: data visualisation for 2</a:t>
            </a:r>
            <a:r>
              <a:rPr lang="fr-FR" sz="1400" baseline="30000" dirty="0" smtClean="0">
                <a:latin typeface="Segoe UI" panose="020B0502040204020203" pitchFamily="34" charset="0"/>
                <a:cs typeface="Segoe UI" panose="020B0502040204020203" pitchFamily="34" charset="0"/>
              </a:rPr>
              <a:t>nd</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level</a:t>
            </a:r>
            <a:r>
              <a:rPr lang="fr-FR" sz="1400" dirty="0" smtClean="0">
                <a:latin typeface="Segoe UI" panose="020B0502040204020203" pitchFamily="34" charset="0"/>
                <a:cs typeface="Segoe UI" panose="020B0502040204020203" pitchFamily="34" charset="0"/>
              </a:rPr>
              <a:t> analyses</a:t>
            </a: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WFU_PickAtlas</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generation</a:t>
            </a:r>
            <a:r>
              <a:rPr lang="fr-FR" sz="1400" dirty="0" smtClean="0">
                <a:latin typeface="Segoe UI" panose="020B0502040204020203" pitchFamily="34" charset="0"/>
                <a:cs typeface="Segoe UI" panose="020B0502040204020203" pitchFamily="34" charset="0"/>
              </a:rPr>
              <a:t> of ROI </a:t>
            </a:r>
            <a:r>
              <a:rPr lang="fr-FR" sz="1400" dirty="0" err="1" smtClean="0">
                <a:latin typeface="Segoe UI" panose="020B0502040204020203" pitchFamily="34" charset="0"/>
                <a:cs typeface="Segoe UI" panose="020B0502040204020203" pitchFamily="34" charset="0"/>
              </a:rPr>
              <a:t>masks</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based</a:t>
            </a:r>
            <a:r>
              <a:rPr lang="fr-FR" sz="1400" dirty="0" smtClean="0">
                <a:latin typeface="Segoe UI" panose="020B0502040204020203" pitchFamily="34" charset="0"/>
                <a:cs typeface="Segoe UI" panose="020B0502040204020203" pitchFamily="34" charset="0"/>
              </a:rPr>
              <a:t> on the </a:t>
            </a:r>
            <a:r>
              <a:rPr lang="fr-FR" sz="1400" dirty="0" err="1" smtClean="0">
                <a:latin typeface="Segoe UI" panose="020B0502040204020203" pitchFamily="34" charset="0"/>
                <a:cs typeface="Segoe UI" panose="020B0502040204020203" pitchFamily="34" charset="0"/>
              </a:rPr>
              <a:t>Talairach</a:t>
            </a:r>
            <a:r>
              <a:rPr lang="fr-FR" sz="1400" dirty="0" smtClean="0">
                <a:latin typeface="Segoe UI" panose="020B0502040204020203" pitchFamily="34" charset="0"/>
                <a:cs typeface="Segoe UI" panose="020B0502040204020203" pitchFamily="34" charset="0"/>
              </a:rPr>
              <a:t> Daemon </a:t>
            </a:r>
            <a:r>
              <a:rPr lang="fr-FR" sz="1400" dirty="0" err="1" smtClean="0">
                <a:latin typeface="Segoe UI" panose="020B0502040204020203" pitchFamily="34" charset="0"/>
                <a:cs typeface="Segoe UI" panose="020B0502040204020203" pitchFamily="34" charset="0"/>
              </a:rPr>
              <a:t>database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Brodmann</a:t>
            </a:r>
            <a:r>
              <a:rPr lang="fr-FR" sz="1400" dirty="0" smtClean="0">
                <a:latin typeface="Segoe UI" panose="020B0502040204020203" pitchFamily="34" charset="0"/>
                <a:cs typeface="Segoe UI" panose="020B0502040204020203" pitchFamily="34" charset="0"/>
              </a:rPr>
              <a:t> area, </a:t>
            </a:r>
            <a:r>
              <a:rPr lang="fr-FR" sz="1400" dirty="0" err="1" smtClean="0">
                <a:latin typeface="Segoe UI" panose="020B0502040204020203" pitchFamily="34" charset="0"/>
                <a:cs typeface="Segoe UI" panose="020B0502040204020203" pitchFamily="34" charset="0"/>
              </a:rPr>
              <a:t>Lobar</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Hemisphere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Anatomic</a:t>
            </a:r>
            <a:r>
              <a:rPr lang="fr-FR" sz="1400" dirty="0" smtClean="0">
                <a:latin typeface="Segoe UI" panose="020B0502040204020203" pitchFamily="34" charset="0"/>
                <a:cs typeface="Segoe UI" panose="020B0502040204020203" pitchFamily="34" charset="0"/>
              </a:rPr>
              <a:t> Label and Tissue type)</a:t>
            </a:r>
          </a:p>
          <a:p>
            <a:pPr marL="285750" indent="-285750">
              <a:buFont typeface="Arial" panose="020B0604020202020204" pitchFamily="34" charset="0"/>
              <a:buChar char="•"/>
            </a:pPr>
            <a:r>
              <a:rPr lang="fr-FR" sz="1400" dirty="0" err="1" smtClean="0">
                <a:latin typeface="Segoe UI" panose="020B0502040204020203" pitchFamily="34" charset="0"/>
                <a:cs typeface="Segoe UI" panose="020B0502040204020203" pitchFamily="34" charset="0"/>
              </a:rPr>
              <a:t>Xjview</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rendering</a:t>
            </a:r>
            <a:r>
              <a:rPr lang="fr-FR" sz="1400" dirty="0" smtClean="0">
                <a:latin typeface="Segoe UI" panose="020B0502040204020203" pitchFamily="34" charset="0"/>
                <a:cs typeface="Segoe UI" panose="020B0502040204020203" pitchFamily="34" charset="0"/>
              </a:rPr>
              <a:t> software; </a:t>
            </a:r>
            <a:r>
              <a:rPr lang="fr-FR" sz="1400" dirty="0" err="1" smtClean="0">
                <a:latin typeface="Segoe UI" panose="020B0502040204020203" pitchFamily="34" charset="0"/>
                <a:cs typeface="Segoe UI" panose="020B0502040204020203" pitchFamily="34" charset="0"/>
              </a:rPr>
              <a:t>loads</a:t>
            </a:r>
            <a:r>
              <a:rPr lang="fr-FR" sz="1400" dirty="0" smtClean="0">
                <a:latin typeface="Segoe UI" panose="020B0502040204020203" pitchFamily="34" charset="0"/>
                <a:cs typeface="Segoe UI" panose="020B0502040204020203" pitchFamily="34" charset="0"/>
              </a:rPr>
              <a:t> .SPM; </a:t>
            </a:r>
            <a:r>
              <a:rPr lang="fr-FR" sz="1400" dirty="0" err="1" smtClean="0">
                <a:latin typeface="Segoe UI" panose="020B0502040204020203" pitchFamily="34" charset="0"/>
                <a:cs typeface="Segoe UI" panose="020B0502040204020203" pitchFamily="34" charset="0"/>
              </a:rPr>
              <a:t>functions</a:t>
            </a:r>
            <a:r>
              <a:rPr lang="fr-FR" sz="1400" dirty="0" smtClean="0">
                <a:latin typeface="Segoe UI" panose="020B0502040204020203" pitchFamily="34" charset="0"/>
                <a:cs typeface="Segoe UI" panose="020B0502040204020203" pitchFamily="34" charset="0"/>
              </a:rPr>
              <a:t> for ROI </a:t>
            </a:r>
            <a:r>
              <a:rPr lang="fr-FR" sz="1400" dirty="0" err="1" smtClean="0">
                <a:latin typeface="Segoe UI" panose="020B0502040204020203" pitchFamily="34" charset="0"/>
                <a:cs typeface="Segoe UI" panose="020B0502040204020203" pitchFamily="34" charset="0"/>
              </a:rPr>
              <a:t>selection</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pValue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slider</a:t>
            </a:r>
            <a:r>
              <a:rPr lang="fr-FR" sz="1400" dirty="0" smtClean="0">
                <a:latin typeface="Segoe UI" panose="020B0502040204020203" pitchFamily="34" charset="0"/>
                <a:cs typeface="Segoe UI" panose="020B0502040204020203" pitchFamily="34" charset="0"/>
              </a:rPr>
              <a:t>, multiple images display, </a:t>
            </a:r>
            <a:r>
              <a:rPr lang="fr-FR" sz="1400" dirty="0" err="1" smtClean="0">
                <a:latin typeface="Segoe UI" panose="020B0502040204020203" pitchFamily="34" charset="0"/>
                <a:cs typeface="Segoe UI" panose="020B0502040204020203" pitchFamily="34" charset="0"/>
              </a:rPr>
              <a:t>common</a:t>
            </a:r>
            <a:r>
              <a:rPr lang="fr-FR" sz="1400" dirty="0" smtClean="0">
                <a:latin typeface="Segoe UI" panose="020B0502040204020203" pitchFamily="34" charset="0"/>
                <a:cs typeface="Segoe UI" panose="020B0502040204020203" pitchFamily="34" charset="0"/>
              </a:rPr>
              <a:t> area </a:t>
            </a:r>
            <a:r>
              <a:rPr lang="fr-FR" sz="1400" dirty="0" err="1" smtClean="0">
                <a:latin typeface="Segoe UI" panose="020B0502040204020203" pitchFamily="34" charset="0"/>
                <a:cs typeface="Segoe UI" panose="020B0502040204020203" pitchFamily="34" charset="0"/>
              </a:rPr>
              <a:t>analysis</a:t>
            </a:r>
            <a:r>
              <a:rPr lang="fr-FR" sz="1400" dirty="0" smtClean="0">
                <a:latin typeface="Segoe UI" panose="020B0502040204020203" pitchFamily="34" charset="0"/>
                <a:cs typeface="Segoe UI" panose="020B0502040204020203" pitchFamily="34" charset="0"/>
              </a:rPr>
              <a:t>, etc.</a:t>
            </a:r>
          </a:p>
          <a:p>
            <a:pPr marL="285750" indent="-285750">
              <a:buFont typeface="Arial" panose="020B0604020202020204" pitchFamily="34" charset="0"/>
              <a:buChar char="•"/>
            </a:pPr>
            <a:endParaRPr lang="fr-FR" sz="1400" dirty="0">
              <a:latin typeface="Segoe UI" panose="020B0502040204020203" pitchFamily="34" charset="0"/>
              <a:cs typeface="Segoe UI" panose="020B0502040204020203" pitchFamily="34" charset="0"/>
            </a:endParaRPr>
          </a:p>
          <a:p>
            <a:r>
              <a:rPr lang="fr-FR" sz="1400" dirty="0" err="1" smtClean="0">
                <a:latin typeface="Segoe UI" panose="020B0502040204020203" pitchFamily="34" charset="0"/>
                <a:cs typeface="Segoe UI" panose="020B0502040204020203" pitchFamily="34" charset="0"/>
              </a:rPr>
              <a:t>Platforms</a:t>
            </a:r>
            <a:endParaRPr lang="fr-FR" sz="14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Neurosynth.org: </a:t>
            </a:r>
            <a:r>
              <a:rPr lang="en-US" sz="1400" dirty="0">
                <a:latin typeface="Segoe UI" panose="020B0502040204020203" pitchFamily="34" charset="0"/>
                <a:cs typeface="Segoe UI" panose="020B0502040204020203" pitchFamily="34" charset="0"/>
              </a:rPr>
              <a:t>platform for large-scale, automated synthesis of </a:t>
            </a:r>
            <a:r>
              <a:rPr lang="en-US" sz="1400" dirty="0" smtClean="0">
                <a:latin typeface="Segoe UI" panose="020B0502040204020203" pitchFamily="34" charset="0"/>
                <a:cs typeface="Segoe UI" panose="020B0502040204020203" pitchFamily="34" charset="0"/>
              </a:rPr>
              <a:t>fMRI data</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OpenNeuro.org: </a:t>
            </a:r>
            <a:r>
              <a:rPr lang="fr-FR" sz="1400" dirty="0" err="1" smtClean="0">
                <a:latin typeface="Segoe UI" panose="020B0502040204020203" pitchFamily="34" charset="0"/>
                <a:cs typeface="Segoe UI" panose="020B0502040204020203" pitchFamily="34" charset="0"/>
              </a:rPr>
              <a:t>platform</a:t>
            </a:r>
            <a:r>
              <a:rPr lang="fr-FR" sz="1400" dirty="0" smtClean="0">
                <a:latin typeface="Segoe UI" panose="020B0502040204020203" pitchFamily="34" charset="0"/>
                <a:cs typeface="Segoe UI" panose="020B0502040204020203" pitchFamily="34" charset="0"/>
              </a:rPr>
              <a:t> for open-source </a:t>
            </a:r>
            <a:r>
              <a:rPr lang="fr-FR" sz="1400" dirty="0" err="1" smtClean="0">
                <a:latin typeface="Segoe UI" panose="020B0502040204020203" pitchFamily="34" charset="0"/>
                <a:cs typeface="Segoe UI" panose="020B0502040204020203" pitchFamily="34" charset="0"/>
              </a:rPr>
              <a:t>validating</a:t>
            </a:r>
            <a:r>
              <a:rPr lang="fr-FR" sz="1400" dirty="0" smtClean="0">
                <a:latin typeface="Segoe UI" panose="020B0502040204020203" pitchFamily="34" charset="0"/>
                <a:cs typeface="Segoe UI" panose="020B0502040204020203" pitchFamily="34" charset="0"/>
              </a:rPr>
              <a:t> and sharing BIDS-</a:t>
            </a:r>
            <a:r>
              <a:rPr lang="fr-FR" sz="1400" dirty="0" err="1" smtClean="0">
                <a:latin typeface="Segoe UI" panose="020B0502040204020203" pitchFamily="34" charset="0"/>
                <a:cs typeface="Segoe UI" panose="020B0502040204020203" pitchFamily="34" charset="0"/>
              </a:rPr>
              <a:t>compliant</a:t>
            </a:r>
            <a:r>
              <a:rPr lang="fr-FR" sz="1400" dirty="0" smtClean="0">
                <a:latin typeface="Segoe UI" panose="020B0502040204020203" pitchFamily="34" charset="0"/>
                <a:cs typeface="Segoe UI" panose="020B0502040204020203" pitchFamily="34" charset="0"/>
              </a:rPr>
              <a:t> data</a:t>
            </a:r>
          </a:p>
          <a:p>
            <a:pPr marL="285750" indent="-285750">
              <a:buFont typeface="Arial" panose="020B0604020202020204" pitchFamily="34" charset="0"/>
              <a:buChar char="•"/>
            </a:pPr>
            <a:r>
              <a:rPr lang="fr-FR" sz="1400" dirty="0" smtClean="0">
                <a:latin typeface="Segoe UI" panose="020B0502040204020203" pitchFamily="34" charset="0"/>
                <a:cs typeface="Segoe UI" panose="020B0502040204020203" pitchFamily="34" charset="0"/>
              </a:rPr>
              <a:t>andysbrainbook.readthedocs.io: </a:t>
            </a:r>
            <a:r>
              <a:rPr lang="fr-FR" sz="1400" dirty="0" err="1" smtClean="0">
                <a:latin typeface="Segoe UI" panose="020B0502040204020203" pitchFamily="34" charset="0"/>
                <a:cs typeface="Segoe UI" panose="020B0502040204020203" pitchFamily="34" charset="0"/>
              </a:rPr>
              <a:t>comprehensive</a:t>
            </a:r>
            <a:r>
              <a:rPr lang="fr-FR" sz="1400" dirty="0" smtClean="0">
                <a:latin typeface="Segoe UI" panose="020B0502040204020203" pitchFamily="34" charset="0"/>
                <a:cs typeface="Segoe UI" panose="020B0502040204020203" pitchFamily="34" charset="0"/>
              </a:rPr>
              <a:t> </a:t>
            </a:r>
            <a:r>
              <a:rPr lang="fr-FR" sz="1400" dirty="0" err="1" smtClean="0">
                <a:latin typeface="Segoe UI" panose="020B0502040204020203" pitchFamily="34" charset="0"/>
                <a:cs typeface="Segoe UI" panose="020B0502040204020203" pitchFamily="34" charset="0"/>
              </a:rPr>
              <a:t>tutorials</a:t>
            </a:r>
            <a:r>
              <a:rPr lang="fr-FR" sz="1400" dirty="0" smtClean="0">
                <a:latin typeface="Segoe UI" panose="020B0502040204020203" pitchFamily="34" charset="0"/>
                <a:cs typeface="Segoe UI" panose="020B0502040204020203" pitchFamily="34" charset="0"/>
              </a:rPr>
              <a:t> for </a:t>
            </a:r>
            <a:r>
              <a:rPr lang="fr-FR" sz="1400" dirty="0" err="1" smtClean="0">
                <a:latin typeface="Segoe UI" panose="020B0502040204020203" pitchFamily="34" charset="0"/>
                <a:cs typeface="Segoe UI" panose="020B0502040204020203" pitchFamily="34" charset="0"/>
              </a:rPr>
              <a:t>brain</a:t>
            </a:r>
            <a:r>
              <a:rPr lang="fr-FR" sz="1400" dirty="0" smtClean="0">
                <a:latin typeface="Segoe UI" panose="020B0502040204020203" pitchFamily="34" charset="0"/>
                <a:cs typeface="Segoe UI" panose="020B0502040204020203" pitchFamily="34" charset="0"/>
              </a:rPr>
              <a:t> data analyses, </a:t>
            </a:r>
            <a:r>
              <a:rPr lang="fr-FR" sz="1400" dirty="0" err="1" smtClean="0">
                <a:latin typeface="Segoe UI" panose="020B0502040204020203" pitchFamily="34" charset="0"/>
                <a:cs typeface="Segoe UI" panose="020B0502040204020203" pitchFamily="34" charset="0"/>
              </a:rPr>
              <a:t>paired</a:t>
            </a:r>
            <a:r>
              <a:rPr lang="fr-FR" sz="1400" dirty="0">
                <a:latin typeface="Segoe UI" panose="020B0502040204020203" pitchFamily="34" charset="0"/>
                <a:cs typeface="Segoe UI" panose="020B0502040204020203" pitchFamily="34" charset="0"/>
              </a:rPr>
              <a:t> with https://www.andysbrainblog.com/</a:t>
            </a:r>
          </a:p>
        </p:txBody>
      </p:sp>
    </p:spTree>
    <p:extLst>
      <p:ext uri="{BB962C8B-B14F-4D97-AF65-F5344CB8AC3E}">
        <p14:creationId xmlns:p14="http://schemas.microsoft.com/office/powerpoint/2010/main" val="2833950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61872" y="758952"/>
            <a:ext cx="9577578" cy="4041648"/>
          </a:xfrm>
        </p:spPr>
        <p:txBody>
          <a:bodyPr/>
          <a:lstStyle/>
          <a:p>
            <a:r>
              <a:rPr lang="fr-FR" dirty="0" err="1" smtClean="0"/>
              <a:t>Preprocessing</a:t>
            </a:r>
            <a:r>
              <a:rPr lang="fr-FR" dirty="0" smtClean="0"/>
              <a:t> on SPM – </a:t>
            </a:r>
            <a:r>
              <a:rPr lang="fr-FR" dirty="0" err="1" smtClean="0"/>
              <a:t>practical</a:t>
            </a:r>
            <a:r>
              <a:rPr lang="fr-FR" dirty="0" smtClean="0"/>
              <a:t> </a:t>
            </a:r>
            <a:r>
              <a:rPr lang="fr-FR" dirty="0" err="1" smtClean="0"/>
              <a:t>work</a:t>
            </a:r>
            <a:endParaRPr lang="fr-FR"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tx1"/>
                </a:solidFill>
              </a:rPr>
              <a:t>38</a:t>
            </a:fld>
            <a:endParaRPr lang="fr-FR">
              <a:solidFill>
                <a:schemeClr val="tx1"/>
              </a:solidFill>
            </a:endParaRPr>
          </a:p>
        </p:txBody>
      </p:sp>
    </p:spTree>
    <p:extLst>
      <p:ext uri="{BB962C8B-B14F-4D97-AF65-F5344CB8AC3E}">
        <p14:creationId xmlns:p14="http://schemas.microsoft.com/office/powerpoint/2010/main" val="1313304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Pipeline: 1. DICOM to </a:t>
            </a:r>
            <a:r>
              <a:rPr lang="fr-FR" dirty="0" err="1" smtClean="0">
                <a:latin typeface="Segoe UI" panose="020B0502040204020203" pitchFamily="34" charset="0"/>
                <a:cs typeface="Segoe UI" panose="020B0502040204020203" pitchFamily="34" charset="0"/>
              </a:rPr>
              <a:t>NifTI</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39</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age 9"/>
          <p:cNvPicPr>
            <a:picLocks noChangeAspect="1"/>
          </p:cNvPicPr>
          <p:nvPr/>
        </p:nvPicPr>
        <p:blipFill rotWithShape="1">
          <a:blip r:embed="rId2"/>
          <a:srcRect l="5127" t="5821" r="70729" b="41791"/>
          <a:stretch/>
        </p:blipFill>
        <p:spPr>
          <a:xfrm>
            <a:off x="838200" y="1066799"/>
            <a:ext cx="3034147" cy="2057401"/>
          </a:xfrm>
          <a:prstGeom prst="rect">
            <a:avLst/>
          </a:prstGeom>
        </p:spPr>
      </p:pic>
      <p:pic>
        <p:nvPicPr>
          <p:cNvPr id="11" name="Image 10" descr="n19h2:21"/>
          <p:cNvPicPr>
            <a:picLocks noChangeAspect="1"/>
          </p:cNvPicPr>
          <p:nvPr/>
        </p:nvPicPr>
        <p:blipFill rotWithShape="1">
          <a:blip r:embed="rId3">
            <a:extLst>
              <a:ext uri="{28A0092B-C50C-407E-A947-70E740481C1C}">
                <a14:useLocalDpi xmlns:a14="http://schemas.microsoft.com/office/drawing/2010/main" val="0"/>
              </a:ext>
            </a:extLst>
          </a:blip>
          <a:srcRect l="18103" t="5973" r="42151" b="20833"/>
          <a:stretch/>
        </p:blipFill>
        <p:spPr>
          <a:xfrm>
            <a:off x="812800" y="3223767"/>
            <a:ext cx="3086100" cy="3416754"/>
          </a:xfrm>
          <a:prstGeom prst="rect">
            <a:avLst/>
          </a:prstGeom>
        </p:spPr>
      </p:pic>
      <p:pic>
        <p:nvPicPr>
          <p:cNvPr id="12" name="Image 11" descr="n19h2:21"/>
          <p:cNvPicPr>
            <a:picLocks noChangeAspect="1"/>
          </p:cNvPicPr>
          <p:nvPr/>
        </p:nvPicPr>
        <p:blipFill rotWithShape="1">
          <a:blip r:embed="rId4">
            <a:extLst>
              <a:ext uri="{28A0092B-C50C-407E-A947-70E740481C1C}">
                <a14:useLocalDpi xmlns:a14="http://schemas.microsoft.com/office/drawing/2010/main" val="0"/>
              </a:ext>
            </a:extLst>
          </a:blip>
          <a:srcRect l="40147" t="12639" r="26453" b="43194"/>
          <a:stretch/>
        </p:blipFill>
        <p:spPr>
          <a:xfrm>
            <a:off x="5101131" y="1066799"/>
            <a:ext cx="2587925" cy="2057401"/>
          </a:xfrm>
          <a:prstGeom prst="rect">
            <a:avLst/>
          </a:prstGeom>
        </p:spPr>
      </p:pic>
      <p:pic>
        <p:nvPicPr>
          <p:cNvPr id="13" name="Image 12" descr="n19h2:21"/>
          <p:cNvPicPr>
            <a:picLocks noChangeAspect="1"/>
          </p:cNvPicPr>
          <p:nvPr/>
        </p:nvPicPr>
        <p:blipFill rotWithShape="1">
          <a:blip r:embed="rId5">
            <a:extLst>
              <a:ext uri="{28A0092B-C50C-407E-A947-70E740481C1C}">
                <a14:useLocalDpi xmlns:a14="http://schemas.microsoft.com/office/drawing/2010/main" val="0"/>
              </a:ext>
            </a:extLst>
          </a:blip>
          <a:srcRect l="39312" t="16250" r="27038" b="39583"/>
          <a:stretch/>
        </p:blipFill>
        <p:spPr>
          <a:xfrm>
            <a:off x="8331849" y="1054100"/>
            <a:ext cx="2634222" cy="2078618"/>
          </a:xfrm>
          <a:prstGeom prst="rect">
            <a:avLst/>
          </a:prstGeom>
        </p:spPr>
      </p:pic>
      <p:pic>
        <p:nvPicPr>
          <p:cNvPr id="14" name="Image 13" descr="n19h2:21"/>
          <p:cNvPicPr>
            <a:picLocks noChangeAspect="1"/>
          </p:cNvPicPr>
          <p:nvPr/>
        </p:nvPicPr>
        <p:blipFill rotWithShape="1">
          <a:blip r:embed="rId6">
            <a:extLst>
              <a:ext uri="{28A0092B-C50C-407E-A947-70E740481C1C}">
                <a14:useLocalDpi xmlns:a14="http://schemas.microsoft.com/office/drawing/2010/main" val="0"/>
              </a:ext>
            </a:extLst>
          </a:blip>
          <a:srcRect l="39396" t="16528" r="27121" b="39306"/>
          <a:stretch/>
        </p:blipFill>
        <p:spPr>
          <a:xfrm>
            <a:off x="5056476" y="3810490"/>
            <a:ext cx="2677234" cy="2123094"/>
          </a:xfrm>
          <a:prstGeom prst="rect">
            <a:avLst/>
          </a:prstGeom>
        </p:spPr>
      </p:pic>
      <p:pic>
        <p:nvPicPr>
          <p:cNvPr id="15" name="Image 14"/>
          <p:cNvPicPr>
            <a:picLocks noChangeAspect="1"/>
          </p:cNvPicPr>
          <p:nvPr/>
        </p:nvPicPr>
        <p:blipFill>
          <a:blip r:embed="rId7"/>
          <a:stretch>
            <a:fillRect/>
          </a:stretch>
        </p:blipFill>
        <p:spPr>
          <a:xfrm>
            <a:off x="9334632" y="4492173"/>
            <a:ext cx="628656" cy="754389"/>
          </a:xfrm>
          <a:prstGeom prst="rect">
            <a:avLst/>
          </a:prstGeom>
        </p:spPr>
      </p:pic>
      <p:cxnSp>
        <p:nvCxnSpPr>
          <p:cNvPr id="17" name="Connecteur en angle 16"/>
          <p:cNvCxnSpPr>
            <a:stCxn id="10" idx="1"/>
            <a:endCxn id="11" idx="1"/>
          </p:cNvCxnSpPr>
          <p:nvPr/>
        </p:nvCxnSpPr>
        <p:spPr>
          <a:xfrm rot="10800000" flipV="1">
            <a:off x="812800" y="2095500"/>
            <a:ext cx="25400" cy="2836644"/>
          </a:xfrm>
          <a:prstGeom prst="bentConnector3">
            <a:avLst>
              <a:gd name="adj1" fmla="val 19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a:stCxn id="11" idx="3"/>
            <a:endCxn id="12" idx="1"/>
          </p:cNvCxnSpPr>
          <p:nvPr/>
        </p:nvCxnSpPr>
        <p:spPr>
          <a:xfrm flipV="1">
            <a:off x="3898900" y="2095500"/>
            <a:ext cx="1202231" cy="2836644"/>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12" idx="3"/>
            <a:endCxn id="13" idx="1"/>
          </p:cNvCxnSpPr>
          <p:nvPr/>
        </p:nvCxnSpPr>
        <p:spPr>
          <a:xfrm flipV="1">
            <a:off x="7689056" y="2093409"/>
            <a:ext cx="642793" cy="209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en angle 23"/>
          <p:cNvCxnSpPr>
            <a:stCxn id="13" idx="2"/>
            <a:endCxn id="14" idx="0"/>
          </p:cNvCxnSpPr>
          <p:nvPr/>
        </p:nvCxnSpPr>
        <p:spPr>
          <a:xfrm rot="5400000">
            <a:off x="7683141" y="1844671"/>
            <a:ext cx="677772" cy="3253867"/>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4" idx="3"/>
            <a:endCxn id="15" idx="1"/>
          </p:cNvCxnSpPr>
          <p:nvPr/>
        </p:nvCxnSpPr>
        <p:spPr>
          <a:xfrm flipV="1">
            <a:off x="7733710" y="4869368"/>
            <a:ext cx="1600922" cy="26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406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DICOM, </a:t>
            </a:r>
            <a:r>
              <a:rPr lang="fr-FR" dirty="0" err="1" smtClean="0">
                <a:latin typeface="Segoe UI" panose="020B0502040204020203" pitchFamily="34" charset="0"/>
                <a:cs typeface="Segoe UI" panose="020B0502040204020203" pitchFamily="34" charset="0"/>
              </a:rPr>
              <a:t>NifTI</a:t>
            </a:r>
            <a:r>
              <a:rPr lang="fr-FR" dirty="0" smtClean="0">
                <a:latin typeface="Segoe UI" panose="020B0502040204020203" pitchFamily="34" charset="0"/>
                <a:cs typeface="Segoe UI" panose="020B0502040204020203" pitchFamily="34" charset="0"/>
              </a:rPr>
              <a:t> &amp; SPM</a:t>
            </a:r>
            <a:endParaRPr lang="fr-FR" dirty="0">
              <a:latin typeface="Segoe UI" panose="020B0502040204020203" pitchFamily="34" charset="0"/>
              <a:cs typeface="Segoe UI" panose="020B0502040204020203" pitchFamily="34" charset="0"/>
            </a:endParaRPr>
          </a:p>
        </p:txBody>
      </p:sp>
      <p:sp>
        <p:nvSpPr>
          <p:cNvPr id="3" name="Espace réservé du contenu 2"/>
          <p:cNvSpPr>
            <a:spLocks noGrp="1"/>
          </p:cNvSpPr>
          <p:nvPr>
            <p:ph idx="1"/>
          </p:nvPr>
        </p:nvSpPr>
        <p:spPr>
          <a:xfrm>
            <a:off x="838200" y="1130300"/>
            <a:ext cx="10515600" cy="4775200"/>
          </a:xfrm>
        </p:spPr>
        <p:txBody>
          <a:bodyPr>
            <a:noAutofit/>
          </a:bodyPr>
          <a:lstStyle/>
          <a:p>
            <a:r>
              <a:rPr lang="en-US" sz="2800" dirty="0">
                <a:solidFill>
                  <a:srgbClr val="0070C0"/>
                </a:solidFill>
                <a:latin typeface="Segoe UI" panose="020B0502040204020203" pitchFamily="34" charset="0"/>
                <a:cs typeface="Segoe UI" panose="020B0502040204020203" pitchFamily="34" charset="0"/>
              </a:rPr>
              <a:t>DICOM</a:t>
            </a:r>
            <a:r>
              <a:rPr lang="en-US" sz="2800" dirty="0">
                <a:latin typeface="Segoe UI" panose="020B0502040204020203" pitchFamily="34" charset="0"/>
                <a:cs typeface="Segoe UI" panose="020B0502040204020203" pitchFamily="34" charset="0"/>
              </a:rPr>
              <a:t> </a:t>
            </a:r>
            <a:r>
              <a:rPr lang="en-US" sz="2400" dirty="0" smtClean="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Digital Imaging and Communications in </a:t>
            </a:r>
            <a:r>
              <a:rPr lang="en-US" sz="2400" dirty="0" smtClean="0">
                <a:latin typeface="Segoe UI" panose="020B0502040204020203" pitchFamily="34" charset="0"/>
                <a:cs typeface="Segoe UI" panose="020B0502040204020203" pitchFamily="34" charset="0"/>
              </a:rPr>
              <a:t>Medicine, 1993)</a:t>
            </a:r>
            <a:r>
              <a:rPr lang="en-US" sz="2800" dirty="0" smtClean="0">
                <a:latin typeface="Segoe UI" panose="020B0502040204020203" pitchFamily="34" charset="0"/>
                <a:cs typeface="Segoe UI" panose="020B0502040204020203" pitchFamily="34" charset="0"/>
              </a:rPr>
              <a:t/>
            </a:r>
            <a:br>
              <a:rPr lang="en-US" sz="2800" dirty="0" smtClean="0">
                <a:latin typeface="Segoe UI" panose="020B0502040204020203" pitchFamily="34" charset="0"/>
                <a:cs typeface="Segoe UI" panose="020B0502040204020203" pitchFamily="34" charset="0"/>
              </a:rPr>
            </a:br>
            <a:r>
              <a:rPr lang="en-US" sz="2800" dirty="0" smtClean="0">
                <a:latin typeface="Segoe UI" panose="020B0502040204020203" pitchFamily="34" charset="0"/>
                <a:cs typeface="Segoe UI" panose="020B0502040204020203" pitchFamily="34" charset="0"/>
              </a:rPr>
              <a:t>Current </a:t>
            </a:r>
            <a:r>
              <a:rPr lang="en-US" sz="2800" dirty="0">
                <a:latin typeface="Segoe UI" panose="020B0502040204020203" pitchFamily="34" charset="0"/>
                <a:cs typeface="Segoe UI" panose="020B0502040204020203" pitchFamily="34" charset="0"/>
              </a:rPr>
              <a:t>standard communication protocol used for the </a:t>
            </a:r>
            <a:r>
              <a:rPr lang="en-US" sz="2800" u="sng" dirty="0">
                <a:latin typeface="Segoe UI" panose="020B0502040204020203" pitchFamily="34" charset="0"/>
                <a:cs typeface="Segoe UI" panose="020B0502040204020203" pitchFamily="34" charset="0"/>
              </a:rPr>
              <a:t>capture</a:t>
            </a:r>
            <a:r>
              <a:rPr lang="en-US" sz="2800" dirty="0">
                <a:latin typeface="Segoe UI" panose="020B0502040204020203" pitchFamily="34" charset="0"/>
                <a:cs typeface="Segoe UI" panose="020B0502040204020203" pitchFamily="34" charset="0"/>
              </a:rPr>
              <a:t>, </a:t>
            </a:r>
            <a:r>
              <a:rPr lang="en-US" sz="2800" u="sng" dirty="0">
                <a:latin typeface="Segoe UI" panose="020B0502040204020203" pitchFamily="34" charset="0"/>
                <a:cs typeface="Segoe UI" panose="020B0502040204020203" pitchFamily="34" charset="0"/>
              </a:rPr>
              <a:t>storage</a:t>
            </a:r>
            <a:r>
              <a:rPr lang="en-US" sz="2800" dirty="0">
                <a:latin typeface="Segoe UI" panose="020B0502040204020203" pitchFamily="34" charset="0"/>
                <a:cs typeface="Segoe UI" panose="020B0502040204020203" pitchFamily="34" charset="0"/>
              </a:rPr>
              <a:t> and </a:t>
            </a:r>
            <a:r>
              <a:rPr lang="en-US" sz="2800" u="sng" dirty="0">
                <a:latin typeface="Segoe UI" panose="020B0502040204020203" pitchFamily="34" charset="0"/>
                <a:cs typeface="Segoe UI" panose="020B0502040204020203" pitchFamily="34" charset="0"/>
              </a:rPr>
              <a:t>transmission</a:t>
            </a:r>
            <a:r>
              <a:rPr lang="en-US" sz="2800" dirty="0">
                <a:latin typeface="Segoe UI" panose="020B0502040204020203" pitchFamily="34" charset="0"/>
                <a:cs typeface="Segoe UI" panose="020B0502040204020203" pitchFamily="34" charset="0"/>
              </a:rPr>
              <a:t> of medical images and related </a:t>
            </a:r>
            <a:r>
              <a:rPr lang="en-US" sz="2800" dirty="0" smtClean="0">
                <a:latin typeface="Segoe UI" panose="020B0502040204020203" pitchFamily="34" charset="0"/>
                <a:cs typeface="Segoe UI" panose="020B0502040204020203" pitchFamily="34" charset="0"/>
              </a:rPr>
              <a:t>data</a:t>
            </a:r>
          </a:p>
          <a:p>
            <a:endParaRPr lang="en-US" sz="2800" dirty="0" smtClean="0">
              <a:latin typeface="Segoe UI" panose="020B0502040204020203" pitchFamily="34" charset="0"/>
              <a:cs typeface="Segoe UI" panose="020B0502040204020203" pitchFamily="34" charset="0"/>
            </a:endParaRPr>
          </a:p>
          <a:p>
            <a:r>
              <a:rPr lang="en-US" sz="2800" dirty="0" err="1" smtClean="0">
                <a:solidFill>
                  <a:srgbClr val="0070C0"/>
                </a:solidFill>
                <a:latin typeface="Segoe UI" panose="020B0502040204020203" pitchFamily="34" charset="0"/>
                <a:cs typeface="Segoe UI" panose="020B0502040204020203" pitchFamily="34" charset="0"/>
              </a:rPr>
              <a:t>NifTI</a:t>
            </a:r>
            <a:r>
              <a:rPr lang="en-US" sz="2800" dirty="0" smtClean="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(Neuroimaging Informatics Technology </a:t>
            </a:r>
            <a:r>
              <a:rPr lang="en-US" sz="2400" dirty="0" smtClean="0">
                <a:latin typeface="Segoe UI" panose="020B0502040204020203" pitchFamily="34" charset="0"/>
                <a:cs typeface="Segoe UI" panose="020B0502040204020203" pitchFamily="34" charset="0"/>
              </a:rPr>
              <a:t>Initiative, NIH, 2003)</a:t>
            </a:r>
            <a:br>
              <a:rPr lang="en-US" sz="2400" dirty="0" smtClean="0">
                <a:latin typeface="Segoe UI" panose="020B0502040204020203" pitchFamily="34" charset="0"/>
                <a:cs typeface="Segoe UI" panose="020B0502040204020203" pitchFamily="34" charset="0"/>
              </a:rPr>
            </a:br>
            <a:r>
              <a:rPr lang="en-US" sz="2400" dirty="0" smtClean="0">
                <a:latin typeface="Segoe UI" panose="020B0502040204020203" pitchFamily="34" charset="0"/>
                <a:cs typeface="Segoe UI" panose="020B0502040204020203" pitchFamily="34" charset="0"/>
              </a:rPr>
              <a:t>A</a:t>
            </a:r>
            <a:r>
              <a:rPr lang="en-US" sz="2800" dirty="0" smtClean="0">
                <a:latin typeface="Segoe UI" panose="020B0502040204020203" pitchFamily="34" charset="0"/>
                <a:cs typeface="Segoe UI" panose="020B0502040204020203" pitchFamily="34" charset="0"/>
              </a:rPr>
              <a:t> comprehensive data format used by imaging software but without a communication protocol</a:t>
            </a:r>
          </a:p>
          <a:p>
            <a:endParaRPr lang="en-US" sz="2800" dirty="0" smtClean="0">
              <a:latin typeface="Segoe UI" panose="020B0502040204020203" pitchFamily="34" charset="0"/>
              <a:cs typeface="Segoe UI" panose="020B0502040204020203" pitchFamily="34" charset="0"/>
            </a:endParaRPr>
          </a:p>
          <a:p>
            <a:r>
              <a:rPr lang="en-US" sz="2800" dirty="0" smtClean="0">
                <a:solidFill>
                  <a:srgbClr val="0070C0"/>
                </a:solidFill>
                <a:latin typeface="Segoe UI" panose="020B0502040204020203" pitchFamily="34" charset="0"/>
                <a:cs typeface="Segoe UI" panose="020B0502040204020203" pitchFamily="34" charset="0"/>
              </a:rPr>
              <a:t>SPM</a:t>
            </a:r>
            <a:r>
              <a:rPr lang="en-US" sz="2800" dirty="0" smtClean="0">
                <a:latin typeface="Segoe UI" panose="020B0502040204020203" pitchFamily="34" charset="0"/>
                <a:cs typeface="Segoe UI" panose="020B0502040204020203" pitchFamily="34" charset="0"/>
              </a:rPr>
              <a:t> </a:t>
            </a:r>
            <a:r>
              <a:rPr lang="en-US" sz="2400" dirty="0" smtClean="0">
                <a:latin typeface="Segoe UI" panose="020B0502040204020203" pitchFamily="34" charset="0"/>
                <a:cs typeface="Segoe UI" panose="020B0502040204020203" pitchFamily="34" charset="0"/>
              </a:rPr>
              <a:t>(</a:t>
            </a:r>
            <a:r>
              <a:rPr lang="en-US" sz="2400" dirty="0" err="1" smtClean="0">
                <a:latin typeface="Segoe UI" panose="020B0502040204020203" pitchFamily="34" charset="0"/>
                <a:cs typeface="Segoe UI" panose="020B0502040204020203" pitchFamily="34" charset="0"/>
              </a:rPr>
              <a:t>Matlab</a:t>
            </a:r>
            <a:r>
              <a:rPr lang="en-US" sz="2400" dirty="0" smtClean="0">
                <a:latin typeface="Segoe UI" panose="020B0502040204020203" pitchFamily="34" charset="0"/>
                <a:cs typeface="Segoe UI" panose="020B0502040204020203" pitchFamily="34" charset="0"/>
              </a:rPr>
              <a:t>, 1991)</a:t>
            </a:r>
            <a:br>
              <a:rPr lang="en-US" sz="2400" dirty="0" smtClean="0">
                <a:latin typeface="Segoe UI" panose="020B0502040204020203" pitchFamily="34" charset="0"/>
                <a:cs typeface="Segoe UI" panose="020B0502040204020203" pitchFamily="34" charset="0"/>
              </a:rPr>
            </a:br>
            <a:r>
              <a:rPr lang="en-US" sz="2400" dirty="0" smtClean="0">
                <a:latin typeface="Segoe UI" panose="020B0502040204020203" pitchFamily="34" charset="0"/>
                <a:cs typeface="Segoe UI" panose="020B0502040204020203" pitchFamily="34" charset="0"/>
              </a:rPr>
              <a:t>O</a:t>
            </a:r>
            <a:r>
              <a:rPr lang="en-US" sz="2800" dirty="0" smtClean="0">
                <a:latin typeface="Segoe UI" panose="020B0502040204020203" pitchFamily="34" charset="0"/>
                <a:cs typeface="Segoe UI" panose="020B0502040204020203" pitchFamily="34" charset="0"/>
              </a:rPr>
              <a:t>ne of the software specialized in analyzing </a:t>
            </a:r>
            <a:r>
              <a:rPr lang="en-US" sz="2800" dirty="0" err="1" smtClean="0">
                <a:latin typeface="Segoe UI" panose="020B0502040204020203" pitchFamily="34" charset="0"/>
                <a:cs typeface="Segoe UI" panose="020B0502040204020203" pitchFamily="34" charset="0"/>
              </a:rPr>
              <a:t>NifTI</a:t>
            </a:r>
            <a:r>
              <a:rPr lang="en-US" sz="2800" dirty="0" smtClean="0">
                <a:latin typeface="Segoe UI" panose="020B0502040204020203" pitchFamily="34" charset="0"/>
                <a:cs typeface="Segoe UI" panose="020B0502040204020203" pitchFamily="34" charset="0"/>
              </a:rPr>
              <a:t> images</a:t>
            </a: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p:nvPicPr>
        <p:blipFill>
          <a:blip r:embed="rId2"/>
          <a:stretch>
            <a:fillRect/>
          </a:stretch>
        </p:blipFill>
        <p:spPr>
          <a:xfrm>
            <a:off x="10072419" y="4784725"/>
            <a:ext cx="1182321" cy="1343025"/>
          </a:xfrm>
          <a:prstGeom prst="rect">
            <a:avLst/>
          </a:prstGeom>
        </p:spPr>
      </p:pic>
    </p:spTree>
    <p:extLst>
      <p:ext uri="{BB962C8B-B14F-4D97-AF65-F5344CB8AC3E}">
        <p14:creationId xmlns:p14="http://schemas.microsoft.com/office/powerpoint/2010/main" val="33677912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normAutofit/>
          </a:bodyPr>
          <a:lstStyle/>
          <a:p>
            <a:r>
              <a:rPr lang="fr-FR" sz="4300" dirty="0" smtClean="0">
                <a:latin typeface="Segoe UI" panose="020B0502040204020203" pitchFamily="34" charset="0"/>
                <a:cs typeface="Segoe UI" panose="020B0502040204020203" pitchFamily="34" charset="0"/>
              </a:rPr>
              <a:t>Pipeline: 2. </a:t>
            </a:r>
            <a:r>
              <a:rPr lang="fr-FR" sz="4300" dirty="0" err="1" smtClean="0">
                <a:latin typeface="Segoe UI" panose="020B0502040204020203" pitchFamily="34" charset="0"/>
                <a:cs typeface="Segoe UI" panose="020B0502040204020203" pitchFamily="34" charset="0"/>
              </a:rPr>
              <a:t>Visualization</a:t>
            </a:r>
            <a:endParaRPr lang="fr-FR" sz="4300"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_images/03_Anatomical_Inspectio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575" y="1450662"/>
            <a:ext cx="3377719" cy="297313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92821" y="981763"/>
            <a:ext cx="4978400" cy="369332"/>
          </a:xfrm>
          <a:prstGeom prst="rect">
            <a:avLst/>
          </a:prstGeom>
          <a:noFill/>
        </p:spPr>
        <p:txBody>
          <a:bodyPr wrap="square" rtlCol="0">
            <a:spAutoFit/>
          </a:bodyPr>
          <a:lstStyle/>
          <a:p>
            <a:pPr algn="ctr"/>
            <a:r>
              <a:rPr lang="fr-FR" dirty="0" err="1" smtClean="0"/>
              <a:t>Inspect</a:t>
            </a:r>
            <a:r>
              <a:rPr lang="fr-FR" dirty="0" smtClean="0"/>
              <a:t> </a:t>
            </a:r>
            <a:r>
              <a:rPr lang="fr-FR" dirty="0" err="1" smtClean="0"/>
              <a:t>anatomical</a:t>
            </a:r>
            <a:r>
              <a:rPr lang="fr-FR" dirty="0" smtClean="0"/>
              <a:t> images</a:t>
            </a:r>
            <a:endParaRPr lang="fr-FR" dirty="0"/>
          </a:p>
        </p:txBody>
      </p:sp>
      <p:pic>
        <p:nvPicPr>
          <p:cNvPr id="1030" name="Picture 6" descr="../../_images/03_Gibb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294" y="4693912"/>
            <a:ext cx="1677237" cy="1910908"/>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353609" y="4972470"/>
            <a:ext cx="3353153" cy="1200329"/>
          </a:xfrm>
          <a:prstGeom prst="rect">
            <a:avLst/>
          </a:prstGeom>
          <a:noFill/>
        </p:spPr>
        <p:txBody>
          <a:bodyPr wrap="square" rtlCol="0">
            <a:spAutoFit/>
          </a:bodyPr>
          <a:lstStyle/>
          <a:p>
            <a:pPr algn="ctr"/>
            <a:r>
              <a:rPr lang="fr-FR" dirty="0" smtClean="0"/>
              <a:t>Look out for </a:t>
            </a:r>
            <a:r>
              <a:rPr lang="fr-FR" dirty="0" err="1" smtClean="0"/>
              <a:t>artifacts</a:t>
            </a:r>
            <a:r>
              <a:rPr lang="fr-FR" dirty="0" smtClean="0"/>
              <a:t>, </a:t>
            </a:r>
            <a:r>
              <a:rPr lang="fr-FR" dirty="0" err="1" smtClean="0"/>
              <a:t>such</a:t>
            </a:r>
            <a:r>
              <a:rPr lang="fr-FR" dirty="0" smtClean="0"/>
              <a:t> as </a:t>
            </a:r>
            <a:r>
              <a:rPr lang="fr-FR" dirty="0" err="1" smtClean="0"/>
              <a:t>ripples</a:t>
            </a:r>
            <a:r>
              <a:rPr lang="fr-FR" dirty="0" smtClean="0"/>
              <a:t>. </a:t>
            </a:r>
            <a:r>
              <a:rPr lang="fr-FR" dirty="0" err="1" smtClean="0"/>
              <a:t>They</a:t>
            </a:r>
            <a:r>
              <a:rPr lang="fr-FR" dirty="0" smtClean="0"/>
              <a:t> </a:t>
            </a:r>
            <a:r>
              <a:rPr lang="fr-FR" dirty="0" err="1" smtClean="0"/>
              <a:t>may</a:t>
            </a:r>
            <a:r>
              <a:rPr lang="fr-FR" dirty="0" smtClean="0"/>
              <a:t> </a:t>
            </a:r>
            <a:r>
              <a:rPr lang="fr-FR" dirty="0" err="1" smtClean="0"/>
              <a:t>be</a:t>
            </a:r>
            <a:r>
              <a:rPr lang="fr-FR" dirty="0" smtClean="0"/>
              <a:t> </a:t>
            </a:r>
            <a:r>
              <a:rPr lang="fr-FR" dirty="0" err="1" smtClean="0"/>
              <a:t>caused</a:t>
            </a:r>
            <a:r>
              <a:rPr lang="fr-FR" dirty="0" smtClean="0"/>
              <a:t> by </a:t>
            </a:r>
            <a:r>
              <a:rPr lang="fr-FR" dirty="0" err="1" smtClean="0"/>
              <a:t>subjects</a:t>
            </a:r>
            <a:r>
              <a:rPr lang="fr-FR" dirty="0" smtClean="0"/>
              <a:t> </a:t>
            </a:r>
            <a:r>
              <a:rPr lang="fr-FR" dirty="0" err="1" smtClean="0"/>
              <a:t>moving</a:t>
            </a:r>
            <a:r>
              <a:rPr lang="fr-FR" dirty="0" smtClean="0"/>
              <a:t> </a:t>
            </a:r>
            <a:r>
              <a:rPr lang="fr-FR" dirty="0" err="1" smtClean="0"/>
              <a:t>too</a:t>
            </a:r>
            <a:r>
              <a:rPr lang="fr-FR" dirty="0" smtClean="0"/>
              <a:t> </a:t>
            </a:r>
            <a:r>
              <a:rPr lang="fr-FR" dirty="0" err="1" smtClean="0"/>
              <a:t>much</a:t>
            </a:r>
            <a:r>
              <a:rPr lang="fr-FR" dirty="0" smtClean="0"/>
              <a:t> in the scanner</a:t>
            </a:r>
            <a:endParaRPr lang="fr-FR" dirty="0"/>
          </a:p>
        </p:txBody>
      </p:sp>
      <p:sp>
        <p:nvSpPr>
          <p:cNvPr id="23" name="ZoneTexte 22"/>
          <p:cNvSpPr txBox="1"/>
          <p:nvPr/>
        </p:nvSpPr>
        <p:spPr>
          <a:xfrm>
            <a:off x="6504569" y="330959"/>
            <a:ext cx="4978400" cy="369332"/>
          </a:xfrm>
          <a:prstGeom prst="rect">
            <a:avLst/>
          </a:prstGeom>
          <a:noFill/>
        </p:spPr>
        <p:txBody>
          <a:bodyPr wrap="square" rtlCol="0">
            <a:spAutoFit/>
          </a:bodyPr>
          <a:lstStyle/>
          <a:p>
            <a:pPr algn="ctr"/>
            <a:r>
              <a:rPr lang="fr-FR" dirty="0" err="1" smtClean="0"/>
              <a:t>Inspect</a:t>
            </a:r>
            <a:r>
              <a:rPr lang="fr-FR" dirty="0" smtClean="0"/>
              <a:t> </a:t>
            </a:r>
            <a:r>
              <a:rPr lang="fr-FR" dirty="0" err="1" smtClean="0"/>
              <a:t>functional</a:t>
            </a:r>
            <a:r>
              <a:rPr lang="fr-FR" dirty="0" smtClean="0"/>
              <a:t> images</a:t>
            </a:r>
            <a:endParaRPr lang="fr-FR" dirty="0"/>
          </a:p>
        </p:txBody>
      </p:sp>
      <p:pic>
        <p:nvPicPr>
          <p:cNvPr id="1032" name="Picture 8" descr="../../_images/03_Functional_Inspectio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7065" y="777633"/>
            <a:ext cx="1953407" cy="2889695"/>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6246079" y="4302047"/>
            <a:ext cx="3353153" cy="923330"/>
          </a:xfrm>
          <a:prstGeom prst="rect">
            <a:avLst/>
          </a:prstGeom>
          <a:noFill/>
        </p:spPr>
        <p:txBody>
          <a:bodyPr wrap="square" rtlCol="0">
            <a:spAutoFit/>
          </a:bodyPr>
          <a:lstStyle/>
          <a:p>
            <a:pPr algn="ctr"/>
            <a:r>
              <a:rPr lang="fr-FR" dirty="0" smtClean="0"/>
              <a:t>Look out for noise, </a:t>
            </a:r>
            <a:r>
              <a:rPr lang="fr-FR" dirty="0" err="1" smtClean="0"/>
              <a:t>transient</a:t>
            </a:r>
            <a:r>
              <a:rPr lang="fr-FR" dirty="0" smtClean="0"/>
              <a:t> </a:t>
            </a:r>
            <a:r>
              <a:rPr lang="fr-FR" dirty="0" err="1" smtClean="0"/>
              <a:t>artiacts</a:t>
            </a:r>
            <a:r>
              <a:rPr lang="fr-FR" dirty="0" smtClean="0"/>
              <a:t>, </a:t>
            </a:r>
            <a:r>
              <a:rPr lang="fr-FR" dirty="0" err="1" smtClean="0"/>
              <a:t>ghosting</a:t>
            </a:r>
            <a:r>
              <a:rPr lang="fr-FR" dirty="0" smtClean="0"/>
              <a:t>, </a:t>
            </a:r>
            <a:r>
              <a:rPr lang="fr-FR" dirty="0" err="1" smtClean="0"/>
              <a:t>dropouts</a:t>
            </a:r>
            <a:r>
              <a:rPr lang="fr-FR" dirty="0" smtClean="0"/>
              <a:t>, etc. </a:t>
            </a:r>
            <a:endParaRPr lang="fr-FR" dirty="0"/>
          </a:p>
        </p:txBody>
      </p:sp>
      <p:pic>
        <p:nvPicPr>
          <p:cNvPr id="7" name="Image 6"/>
          <p:cNvPicPr>
            <a:picLocks noChangeAspect="1"/>
          </p:cNvPicPr>
          <p:nvPr/>
        </p:nvPicPr>
        <p:blipFill>
          <a:blip r:embed="rId5"/>
          <a:stretch>
            <a:fillRect/>
          </a:stretch>
        </p:blipFill>
        <p:spPr>
          <a:xfrm>
            <a:off x="6339892" y="5649366"/>
            <a:ext cx="4781550" cy="847725"/>
          </a:xfrm>
          <a:prstGeom prst="rect">
            <a:avLst/>
          </a:prstGeom>
        </p:spPr>
      </p:pic>
      <p:pic>
        <p:nvPicPr>
          <p:cNvPr id="8" name="Image 7"/>
          <p:cNvPicPr>
            <a:picLocks noChangeAspect="1"/>
          </p:cNvPicPr>
          <p:nvPr/>
        </p:nvPicPr>
        <p:blipFill>
          <a:blip r:embed="rId6"/>
          <a:stretch>
            <a:fillRect/>
          </a:stretch>
        </p:blipFill>
        <p:spPr>
          <a:xfrm>
            <a:off x="9744611" y="3891712"/>
            <a:ext cx="1376831" cy="1604400"/>
          </a:xfrm>
          <a:prstGeom prst="rect">
            <a:avLst/>
          </a:prstGeom>
        </p:spPr>
      </p:pic>
    </p:spTree>
    <p:extLst>
      <p:ext uri="{BB962C8B-B14F-4D97-AF65-F5344CB8AC3E}">
        <p14:creationId xmlns:p14="http://schemas.microsoft.com/office/powerpoint/2010/main" val="995023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normAutofit/>
          </a:bodyPr>
          <a:lstStyle/>
          <a:p>
            <a:r>
              <a:rPr lang="fr-FR" sz="4300" dirty="0" smtClean="0">
                <a:latin typeface="Segoe UI" panose="020B0502040204020203" pitchFamily="34" charset="0"/>
                <a:cs typeface="Segoe UI" panose="020B0502040204020203" pitchFamily="34" charset="0"/>
              </a:rPr>
              <a:t>Pipeline: 3. </a:t>
            </a:r>
            <a:r>
              <a:rPr lang="fr-FR" sz="4300" dirty="0" err="1" smtClean="0">
                <a:latin typeface="Segoe UI" panose="020B0502040204020203" pitchFamily="34" charset="0"/>
                <a:cs typeface="Segoe UI" panose="020B0502040204020203" pitchFamily="34" charset="0"/>
              </a:rPr>
              <a:t>Artifact</a:t>
            </a:r>
            <a:r>
              <a:rPr lang="fr-FR" sz="4300" dirty="0" smtClean="0">
                <a:latin typeface="Segoe UI" panose="020B0502040204020203" pitchFamily="34" charset="0"/>
                <a:cs typeface="Segoe UI" panose="020B0502040204020203" pitchFamily="34" charset="0"/>
              </a:rPr>
              <a:t> </a:t>
            </a:r>
            <a:r>
              <a:rPr lang="fr-FR" sz="4300" dirty="0" err="1" smtClean="0">
                <a:latin typeface="Segoe UI" panose="020B0502040204020203" pitchFamily="34" charset="0"/>
                <a:cs typeface="Segoe UI" panose="020B0502040204020203" pitchFamily="34" charset="0"/>
              </a:rPr>
              <a:t>removal</a:t>
            </a:r>
            <a:r>
              <a:rPr lang="fr-FR" sz="4300" dirty="0" smtClean="0">
                <a:latin typeface="Segoe UI" panose="020B0502040204020203" pitchFamily="34" charset="0"/>
                <a:cs typeface="Segoe UI" panose="020B0502040204020203" pitchFamily="34" charset="0"/>
              </a:rPr>
              <a:t> (</a:t>
            </a:r>
            <a:r>
              <a:rPr lang="fr-FR" sz="4300" dirty="0" err="1" smtClean="0">
                <a:latin typeface="Segoe UI" panose="020B0502040204020203" pitchFamily="34" charset="0"/>
                <a:cs typeface="Segoe UI" panose="020B0502040204020203" pitchFamily="34" charset="0"/>
              </a:rPr>
              <a:t>optional</a:t>
            </a:r>
            <a:r>
              <a:rPr lang="fr-FR" sz="4300" dirty="0" smtClean="0">
                <a:latin typeface="Segoe UI" panose="020B0502040204020203" pitchFamily="34" charset="0"/>
                <a:cs typeface="Segoe UI" panose="020B0502040204020203" pitchFamily="34" charset="0"/>
              </a:rPr>
              <a:t>)</a:t>
            </a:r>
            <a:endParaRPr lang="fr-FR" sz="4300"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ZoneTexte 1"/>
          <p:cNvSpPr txBox="1"/>
          <p:nvPr/>
        </p:nvSpPr>
        <p:spPr>
          <a:xfrm>
            <a:off x="2952750" y="1029772"/>
            <a:ext cx="6286500" cy="369332"/>
          </a:xfrm>
          <a:prstGeom prst="rect">
            <a:avLst/>
          </a:prstGeom>
          <a:noFill/>
        </p:spPr>
        <p:txBody>
          <a:bodyPr wrap="square" rtlCol="0">
            <a:spAutoFit/>
          </a:bodyPr>
          <a:lstStyle/>
          <a:p>
            <a:r>
              <a:rPr lang="fr-FR" dirty="0" smtClean="0"/>
              <a:t>Can </a:t>
            </a:r>
            <a:r>
              <a:rPr lang="fr-FR" dirty="0" err="1" smtClean="0"/>
              <a:t>also</a:t>
            </a:r>
            <a:r>
              <a:rPr lang="fr-FR" dirty="0" smtClean="0"/>
              <a:t> </a:t>
            </a:r>
            <a:r>
              <a:rPr lang="fr-FR" dirty="0" err="1" smtClean="0"/>
              <a:t>be</a:t>
            </a:r>
            <a:r>
              <a:rPr lang="fr-FR" dirty="0" smtClean="0"/>
              <a:t> </a:t>
            </a:r>
            <a:r>
              <a:rPr lang="fr-FR" dirty="0" err="1" smtClean="0"/>
              <a:t>done</a:t>
            </a:r>
            <a:r>
              <a:rPr lang="fr-FR" dirty="0" smtClean="0"/>
              <a:t> at the end of </a:t>
            </a:r>
            <a:r>
              <a:rPr lang="fr-FR" dirty="0" err="1" smtClean="0"/>
              <a:t>preprocessing</a:t>
            </a:r>
            <a:endParaRPr lang="fr-FR" dirty="0"/>
          </a:p>
        </p:txBody>
      </p:sp>
      <p:sp>
        <p:nvSpPr>
          <p:cNvPr id="16" name="ZoneTexte 15"/>
          <p:cNvSpPr txBox="1"/>
          <p:nvPr/>
        </p:nvSpPr>
        <p:spPr>
          <a:xfrm>
            <a:off x="752475" y="5691116"/>
            <a:ext cx="10394986" cy="646331"/>
          </a:xfrm>
          <a:prstGeom prst="rect">
            <a:avLst/>
          </a:prstGeom>
          <a:noFill/>
        </p:spPr>
        <p:txBody>
          <a:bodyPr wrap="square" rtlCol="0">
            <a:spAutoFit/>
          </a:bodyPr>
          <a:lstStyle/>
          <a:p>
            <a:pPr algn="ctr"/>
            <a:r>
              <a:rPr lang="fr-FR" dirty="0" err="1" smtClean="0"/>
              <a:t>Beware</a:t>
            </a:r>
            <a:r>
              <a:rPr lang="fr-FR" dirty="0" smtClean="0"/>
              <a:t>, </a:t>
            </a:r>
            <a:r>
              <a:rPr lang="fr-FR" dirty="0" err="1" smtClean="0"/>
              <a:t>previous</a:t>
            </a:r>
            <a:r>
              <a:rPr lang="fr-FR" dirty="0" smtClean="0"/>
              <a:t> versions </a:t>
            </a:r>
            <a:r>
              <a:rPr lang="fr-FR" dirty="0" err="1" smtClean="0"/>
              <a:t>included</a:t>
            </a:r>
            <a:r>
              <a:rPr lang="fr-FR" dirty="0" smtClean="0"/>
              <a:t> a script </a:t>
            </a:r>
            <a:r>
              <a:rPr lang="fr-FR" dirty="0" err="1" smtClean="0"/>
              <a:t>error</a:t>
            </a:r>
            <a:r>
              <a:rPr lang="fr-FR" dirty="0" smtClean="0"/>
              <a:t> </a:t>
            </a:r>
            <a:r>
              <a:rPr lang="fr-FR" dirty="0" err="1" smtClean="0"/>
              <a:t>that</a:t>
            </a:r>
            <a:r>
              <a:rPr lang="fr-FR" dirty="0" smtClean="0"/>
              <a:t> </a:t>
            </a:r>
            <a:r>
              <a:rPr lang="fr-FR" dirty="0" err="1" smtClean="0"/>
              <a:t>needed</a:t>
            </a:r>
            <a:r>
              <a:rPr lang="fr-FR" dirty="0" smtClean="0"/>
              <a:t> correction by-hand. </a:t>
            </a:r>
            <a:r>
              <a:rPr lang="fr-FR" dirty="0" err="1" smtClean="0"/>
              <a:t>Unfortunately</a:t>
            </a:r>
            <a:r>
              <a:rPr lang="fr-FR" dirty="0" smtClean="0"/>
              <a:t>, </a:t>
            </a:r>
            <a:r>
              <a:rPr lang="fr-FR" dirty="0" err="1" smtClean="0"/>
              <a:t>we</a:t>
            </a:r>
            <a:r>
              <a:rPr lang="fr-FR" dirty="0" smtClean="0"/>
              <a:t> </a:t>
            </a:r>
            <a:r>
              <a:rPr lang="fr-FR" dirty="0" err="1" smtClean="0"/>
              <a:t>forgot</a:t>
            </a:r>
            <a:r>
              <a:rPr lang="fr-FR" dirty="0" smtClean="0"/>
              <a:t> </a:t>
            </a:r>
            <a:r>
              <a:rPr lang="fr-FR" dirty="0" err="1" smtClean="0"/>
              <a:t>what</a:t>
            </a:r>
            <a:r>
              <a:rPr lang="fr-FR" dirty="0" smtClean="0"/>
              <a:t> </a:t>
            </a:r>
            <a:r>
              <a:rPr lang="fr-FR" dirty="0" err="1" smtClean="0"/>
              <a:t>was</a:t>
            </a:r>
            <a:r>
              <a:rPr lang="fr-FR" dirty="0" smtClean="0"/>
              <a:t> the </a:t>
            </a:r>
            <a:r>
              <a:rPr lang="fr-FR" dirty="0" err="1" smtClean="0"/>
              <a:t>error</a:t>
            </a:r>
            <a:r>
              <a:rPr lang="fr-FR" dirty="0" smtClean="0"/>
              <a:t> </a:t>
            </a:r>
            <a:r>
              <a:rPr lang="fr-FR" dirty="0" err="1" smtClean="0"/>
              <a:t>specifically</a:t>
            </a:r>
            <a:endParaRPr lang="fr-FR" dirty="0"/>
          </a:p>
        </p:txBody>
      </p:sp>
      <p:grpSp>
        <p:nvGrpSpPr>
          <p:cNvPr id="11" name="Groupe 10"/>
          <p:cNvGrpSpPr/>
          <p:nvPr/>
        </p:nvGrpSpPr>
        <p:grpSpPr>
          <a:xfrm>
            <a:off x="2733675" y="1511372"/>
            <a:ext cx="6453188" cy="4151169"/>
            <a:chOff x="2733675" y="1787597"/>
            <a:chExt cx="6453188" cy="4151169"/>
          </a:xfrm>
        </p:grpSpPr>
        <p:pic>
          <p:nvPicPr>
            <p:cNvPr id="9" name="Image 8"/>
            <p:cNvPicPr>
              <a:picLocks noChangeAspect="1"/>
            </p:cNvPicPr>
            <p:nvPr/>
          </p:nvPicPr>
          <p:blipFill>
            <a:blip r:embed="rId2"/>
            <a:stretch>
              <a:fillRect/>
            </a:stretch>
          </p:blipFill>
          <p:spPr>
            <a:xfrm>
              <a:off x="2952750" y="1787597"/>
              <a:ext cx="6234113" cy="4151169"/>
            </a:xfrm>
            <a:prstGeom prst="rect">
              <a:avLst/>
            </a:prstGeom>
          </p:spPr>
        </p:pic>
        <p:sp>
          <p:nvSpPr>
            <p:cNvPr id="10" name="Rectangle 9"/>
            <p:cNvSpPr/>
            <p:nvPr/>
          </p:nvSpPr>
          <p:spPr>
            <a:xfrm>
              <a:off x="2733675" y="4838700"/>
              <a:ext cx="2114550" cy="11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Rectangle 11"/>
          <p:cNvSpPr/>
          <p:nvPr/>
        </p:nvSpPr>
        <p:spPr>
          <a:xfrm>
            <a:off x="123290" y="6413647"/>
            <a:ext cx="10928386" cy="307777"/>
          </a:xfrm>
          <a:prstGeom prst="rect">
            <a:avLst/>
          </a:prstGeom>
        </p:spPr>
        <p:txBody>
          <a:bodyPr wrap="square">
            <a:spAutoFit/>
          </a:bodyPr>
          <a:lstStyle/>
          <a:p>
            <a:r>
              <a:rPr lang="fr-FR" sz="1400" dirty="0"/>
              <a:t>https://cibsr.stanford.edu/content/dam/sm/cibsr/documents/tools/methods/artrepair-software/ArtRepairOverview.pdf</a:t>
            </a:r>
          </a:p>
        </p:txBody>
      </p:sp>
    </p:spTree>
    <p:extLst>
      <p:ext uri="{BB962C8B-B14F-4D97-AF65-F5344CB8AC3E}">
        <p14:creationId xmlns:p14="http://schemas.microsoft.com/office/powerpoint/2010/main" val="3214303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a:t>
            </a:r>
            <a:r>
              <a:rPr lang="fr-FR" dirty="0" smtClean="0">
                <a:latin typeface="Segoe UI" panose="020B0502040204020203" pitchFamily="34" charset="0"/>
                <a:cs typeface="Segoe UI" panose="020B0502040204020203" pitchFamily="34" charset="0"/>
              </a:rPr>
              <a:t>4. Field </a:t>
            </a:r>
            <a:r>
              <a:rPr lang="fr-FR" dirty="0" err="1" smtClean="0">
                <a:latin typeface="Segoe UI" panose="020B0502040204020203" pitchFamily="34" charset="0"/>
                <a:cs typeface="Segoe UI" panose="020B0502040204020203" pitchFamily="34" charset="0"/>
              </a:rPr>
              <a:t>Map</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Image 18"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41" y="5234194"/>
            <a:ext cx="6072921" cy="1278092"/>
          </a:xfrm>
          <a:prstGeom prst="rect">
            <a:avLst/>
          </a:prstGeom>
        </p:spPr>
      </p:pic>
      <p:pic>
        <p:nvPicPr>
          <p:cNvPr id="20" name="Image 19" descr="n19h2:21"/>
          <p:cNvPicPr>
            <a:picLocks noChangeAspect="1"/>
          </p:cNvPicPr>
          <p:nvPr/>
        </p:nvPicPr>
        <p:blipFill rotWithShape="1">
          <a:blip r:embed="rId3">
            <a:extLst>
              <a:ext uri="{28A0092B-C50C-407E-A947-70E740481C1C}">
                <a14:useLocalDpi xmlns:a14="http://schemas.microsoft.com/office/drawing/2010/main" val="0"/>
              </a:ext>
            </a:extLst>
          </a:blip>
          <a:srcRect l="47783" t="13250" r="4741" b="47611"/>
          <a:stretch/>
        </p:blipFill>
        <p:spPr>
          <a:xfrm>
            <a:off x="271797" y="1343024"/>
            <a:ext cx="5974267" cy="3095625"/>
          </a:xfrm>
          <a:prstGeom prst="rect">
            <a:avLst/>
          </a:prstGeom>
        </p:spPr>
      </p:pic>
      <p:sp>
        <p:nvSpPr>
          <p:cNvPr id="21" name="ZoneTexte 20"/>
          <p:cNvSpPr txBox="1"/>
          <p:nvPr/>
        </p:nvSpPr>
        <p:spPr>
          <a:xfrm>
            <a:off x="221201" y="868363"/>
            <a:ext cx="5704431" cy="369332"/>
          </a:xfrm>
          <a:prstGeom prst="rect">
            <a:avLst/>
          </a:prstGeom>
          <a:noFill/>
        </p:spPr>
        <p:txBody>
          <a:bodyPr wrap="square" rtlCol="0">
            <a:spAutoFit/>
          </a:bodyPr>
          <a:lstStyle/>
          <a:p>
            <a:r>
              <a:rPr lang="en-US" dirty="0" smtClean="0"/>
              <a:t>(Calculate Voxel Displacement Maps VDM), 7 steps</a:t>
            </a:r>
          </a:p>
        </p:txBody>
      </p:sp>
      <p:sp>
        <p:nvSpPr>
          <p:cNvPr id="22" name="Rectangle 21"/>
          <p:cNvSpPr/>
          <p:nvPr/>
        </p:nvSpPr>
        <p:spPr>
          <a:xfrm>
            <a:off x="6309484" y="1141364"/>
            <a:ext cx="4893758" cy="10953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600" dirty="0" smtClean="0">
                <a:solidFill>
                  <a:schemeClr val="accent5"/>
                </a:solidFill>
              </a:rPr>
              <a:t>Same </a:t>
            </a:r>
            <a:r>
              <a:rPr lang="en-US" sz="1600" dirty="0" err="1" smtClean="0">
                <a:solidFill>
                  <a:schemeClr val="accent5"/>
                </a:solidFill>
              </a:rPr>
              <a:t>fieldmap</a:t>
            </a:r>
            <a:r>
              <a:rPr lang="en-US" sz="1600" dirty="0" smtClean="0">
                <a:solidFill>
                  <a:schemeClr val="accent5"/>
                </a:solidFill>
              </a:rPr>
              <a:t> file with the “01” suffix; located at the first </a:t>
            </a:r>
            <a:r>
              <a:rPr lang="en-US" sz="1600" dirty="0" err="1" smtClean="0">
                <a:solidFill>
                  <a:schemeClr val="accent5"/>
                </a:solidFill>
              </a:rPr>
              <a:t>fieldmap</a:t>
            </a:r>
            <a:r>
              <a:rPr lang="en-US" sz="1600" dirty="0" smtClean="0">
                <a:solidFill>
                  <a:schemeClr val="accent5"/>
                </a:solidFill>
              </a:rPr>
              <a:t> folder of each participant (</a:t>
            </a:r>
            <a:r>
              <a:rPr lang="en-US" sz="1600" dirty="0" err="1" smtClean="0">
                <a:solidFill>
                  <a:schemeClr val="accent5"/>
                </a:solidFill>
              </a:rPr>
              <a:t>gre_fieldmap_mapping</a:t>
            </a:r>
            <a:r>
              <a:rPr lang="en-US" sz="1600" dirty="0" smtClean="0">
                <a:solidFill>
                  <a:schemeClr val="accent5"/>
                </a:solidFill>
              </a:rPr>
              <a:t>…..)</a:t>
            </a:r>
            <a:endParaRPr lang="en-US" sz="1600" dirty="0">
              <a:solidFill>
                <a:schemeClr val="accent5"/>
              </a:solidFill>
            </a:endParaRPr>
          </a:p>
        </p:txBody>
      </p:sp>
      <p:sp>
        <p:nvSpPr>
          <p:cNvPr id="23" name="Rectangle 22"/>
          <p:cNvSpPr/>
          <p:nvPr/>
        </p:nvSpPr>
        <p:spPr>
          <a:xfrm>
            <a:off x="596693" y="2238375"/>
            <a:ext cx="5610225" cy="28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rgbClr val="FF0000"/>
              </a:solidFill>
            </a:endParaRPr>
          </a:p>
        </p:txBody>
      </p:sp>
      <p:sp>
        <p:nvSpPr>
          <p:cNvPr id="24" name="Rectangle 23"/>
          <p:cNvSpPr/>
          <p:nvPr/>
        </p:nvSpPr>
        <p:spPr>
          <a:xfrm>
            <a:off x="596693" y="2524126"/>
            <a:ext cx="5610225" cy="285751"/>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endParaRPr lang="en-US" sz="1200" dirty="0">
              <a:solidFill>
                <a:srgbClr val="FF0000"/>
              </a:solidFill>
            </a:endParaRPr>
          </a:p>
        </p:txBody>
      </p:sp>
      <p:sp>
        <p:nvSpPr>
          <p:cNvPr id="25" name="Rectangle 24"/>
          <p:cNvSpPr/>
          <p:nvPr/>
        </p:nvSpPr>
        <p:spPr>
          <a:xfrm>
            <a:off x="6309484" y="2417950"/>
            <a:ext cx="4893758" cy="86463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r>
              <a:rPr lang="en-US" sz="1600" dirty="0" smtClean="0">
                <a:solidFill>
                  <a:schemeClr val="accent4">
                    <a:lumMod val="75000"/>
                  </a:schemeClr>
                </a:solidFill>
              </a:rPr>
              <a:t>2. Same </a:t>
            </a:r>
            <a:r>
              <a:rPr lang="en-US" sz="1600" dirty="0" err="1">
                <a:solidFill>
                  <a:schemeClr val="accent4">
                    <a:lumMod val="75000"/>
                  </a:schemeClr>
                </a:solidFill>
              </a:rPr>
              <a:t>fieldmap</a:t>
            </a:r>
            <a:r>
              <a:rPr lang="en-US" sz="1600" dirty="0">
                <a:solidFill>
                  <a:schemeClr val="accent4">
                    <a:lumMod val="75000"/>
                  </a:schemeClr>
                </a:solidFill>
              </a:rPr>
              <a:t> file with the “</a:t>
            </a:r>
            <a:r>
              <a:rPr lang="en-US" sz="1600" dirty="0" smtClean="0">
                <a:solidFill>
                  <a:schemeClr val="accent4">
                    <a:lumMod val="75000"/>
                  </a:schemeClr>
                </a:solidFill>
              </a:rPr>
              <a:t>02” </a:t>
            </a:r>
            <a:r>
              <a:rPr lang="en-US" sz="1600" dirty="0">
                <a:solidFill>
                  <a:schemeClr val="accent4">
                    <a:lumMod val="75000"/>
                  </a:schemeClr>
                </a:solidFill>
              </a:rPr>
              <a:t>suffix; located at the </a:t>
            </a:r>
            <a:r>
              <a:rPr lang="en-US" sz="1600" dirty="0" smtClean="0">
                <a:solidFill>
                  <a:schemeClr val="accent4">
                    <a:lumMod val="75000"/>
                  </a:schemeClr>
                </a:solidFill>
              </a:rPr>
              <a:t>first </a:t>
            </a:r>
            <a:r>
              <a:rPr lang="en-US" sz="1600" dirty="0" err="1">
                <a:solidFill>
                  <a:schemeClr val="accent4">
                    <a:lumMod val="75000"/>
                  </a:schemeClr>
                </a:solidFill>
              </a:rPr>
              <a:t>fieldmap</a:t>
            </a:r>
            <a:r>
              <a:rPr lang="en-US" sz="1600" dirty="0">
                <a:solidFill>
                  <a:schemeClr val="accent4">
                    <a:lumMod val="75000"/>
                  </a:schemeClr>
                </a:solidFill>
              </a:rPr>
              <a:t> folder of each </a:t>
            </a:r>
            <a:r>
              <a:rPr lang="en-US" sz="1600" dirty="0" smtClean="0">
                <a:solidFill>
                  <a:schemeClr val="accent4">
                    <a:lumMod val="75000"/>
                  </a:schemeClr>
                </a:solidFill>
              </a:rPr>
              <a:t>participant </a:t>
            </a:r>
          </a:p>
          <a:p>
            <a:r>
              <a:rPr lang="en-US" sz="1600" dirty="0">
                <a:solidFill>
                  <a:schemeClr val="accent5"/>
                </a:solidFill>
              </a:rPr>
              <a:t>(</a:t>
            </a:r>
            <a:r>
              <a:rPr lang="en-US" sz="1600" dirty="0" err="1">
                <a:solidFill>
                  <a:schemeClr val="accent5"/>
                </a:solidFill>
              </a:rPr>
              <a:t>gre_fieldmap_mapping</a:t>
            </a:r>
            <a:r>
              <a:rPr lang="en-US" sz="1600" dirty="0" smtClean="0">
                <a:solidFill>
                  <a:schemeClr val="accent5"/>
                </a:solidFill>
              </a:rPr>
              <a:t>…..)</a:t>
            </a:r>
            <a:endParaRPr lang="en-US" sz="1600" dirty="0">
              <a:solidFill>
                <a:schemeClr val="accent4">
                  <a:lumMod val="75000"/>
                </a:schemeClr>
              </a:solidFill>
            </a:endParaRPr>
          </a:p>
        </p:txBody>
      </p:sp>
      <p:sp>
        <p:nvSpPr>
          <p:cNvPr id="27" name="ZoneTexte 26"/>
          <p:cNvSpPr txBox="1"/>
          <p:nvPr/>
        </p:nvSpPr>
        <p:spPr>
          <a:xfrm>
            <a:off x="6309485" y="3443325"/>
            <a:ext cx="488945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3. File </a:t>
            </a:r>
            <a:r>
              <a:rPr lang="en-US" dirty="0" err="1" smtClean="0">
                <a:solidFill>
                  <a:srgbClr val="00B050"/>
                </a:solidFill>
              </a:rPr>
              <a:t>pm_defaults_studiesM.m</a:t>
            </a:r>
            <a:endParaRPr lang="en-US" dirty="0"/>
          </a:p>
        </p:txBody>
      </p:sp>
      <p:sp>
        <p:nvSpPr>
          <p:cNvPr id="28" name="Rectangle 27"/>
          <p:cNvSpPr/>
          <p:nvPr/>
        </p:nvSpPr>
        <p:spPr>
          <a:xfrm>
            <a:off x="472869" y="3076576"/>
            <a:ext cx="5734049" cy="13620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endParaRPr lang="en-US" sz="1200" dirty="0">
              <a:solidFill>
                <a:srgbClr val="FF0000"/>
              </a:solidFill>
            </a:endParaRPr>
          </a:p>
        </p:txBody>
      </p:sp>
      <p:sp>
        <p:nvSpPr>
          <p:cNvPr id="29" name="Rectangle 28"/>
          <p:cNvSpPr/>
          <p:nvPr/>
        </p:nvSpPr>
        <p:spPr>
          <a:xfrm>
            <a:off x="6309484" y="4105906"/>
            <a:ext cx="4893758" cy="6016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n-US" sz="1600" dirty="0" smtClean="0">
                <a:solidFill>
                  <a:schemeClr val="tx1"/>
                </a:solidFill>
              </a:rPr>
              <a:t>4. Choose the </a:t>
            </a:r>
            <a:r>
              <a:rPr lang="en-US" sz="1600" b="1" dirty="0" smtClean="0">
                <a:solidFill>
                  <a:schemeClr val="tx1"/>
                </a:solidFill>
              </a:rPr>
              <a:t>first image</a:t>
            </a:r>
            <a:r>
              <a:rPr lang="en-US" sz="1600" dirty="0" smtClean="0">
                <a:solidFill>
                  <a:schemeClr val="tx1"/>
                </a:solidFill>
              </a:rPr>
              <a:t> from </a:t>
            </a:r>
            <a:r>
              <a:rPr lang="en-US" sz="1600" b="1" dirty="0" smtClean="0">
                <a:solidFill>
                  <a:schemeClr val="tx1"/>
                </a:solidFill>
              </a:rPr>
              <a:t>each session </a:t>
            </a:r>
            <a:r>
              <a:rPr lang="en-US" sz="1600" dirty="0" smtClean="0">
                <a:solidFill>
                  <a:schemeClr val="tx1"/>
                </a:solidFill>
              </a:rPr>
              <a:t>of the participant</a:t>
            </a:r>
            <a:endParaRPr lang="en-US" sz="1600" dirty="0">
              <a:solidFill>
                <a:schemeClr val="tx1"/>
              </a:solidFill>
            </a:endParaRPr>
          </a:p>
        </p:txBody>
      </p:sp>
      <p:grpSp>
        <p:nvGrpSpPr>
          <p:cNvPr id="42" name="Groupe 41"/>
          <p:cNvGrpSpPr/>
          <p:nvPr/>
        </p:nvGrpSpPr>
        <p:grpSpPr>
          <a:xfrm>
            <a:off x="6869613" y="4564304"/>
            <a:ext cx="4333875" cy="1745481"/>
            <a:chOff x="7124123" y="4614894"/>
            <a:chExt cx="4333875" cy="1745481"/>
          </a:xfrm>
        </p:grpSpPr>
        <p:sp>
          <p:nvSpPr>
            <p:cNvPr id="30" name="Triangle isocèle 29"/>
            <p:cNvSpPr/>
            <p:nvPr/>
          </p:nvSpPr>
          <p:spPr>
            <a:xfrm>
              <a:off x="8971974" y="4614894"/>
              <a:ext cx="638175" cy="67627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solidFill>
                    <a:srgbClr val="FF0000"/>
                  </a:solidFill>
                </a:rPr>
                <a:t>!</a:t>
              </a:r>
              <a:endParaRPr lang="en-US" sz="3200" dirty="0">
                <a:solidFill>
                  <a:srgbClr val="FF0000"/>
                </a:solidFill>
              </a:endParaRPr>
            </a:p>
          </p:txBody>
        </p:sp>
        <p:sp>
          <p:nvSpPr>
            <p:cNvPr id="31" name="ZoneTexte 30"/>
            <p:cNvSpPr txBox="1"/>
            <p:nvPr/>
          </p:nvSpPr>
          <p:spPr>
            <a:xfrm>
              <a:off x="7124123" y="5437045"/>
              <a:ext cx="4333875" cy="923330"/>
            </a:xfrm>
            <a:prstGeom prst="rect">
              <a:avLst/>
            </a:prstGeom>
            <a:noFill/>
          </p:spPr>
          <p:txBody>
            <a:bodyPr wrap="square" rtlCol="0">
              <a:spAutoFit/>
            </a:bodyPr>
            <a:lstStyle/>
            <a:p>
              <a:pPr algn="ctr"/>
              <a:r>
                <a:rPr lang="en-US" dirty="0" smtClean="0">
                  <a:solidFill>
                    <a:srgbClr val="FF0000"/>
                  </a:solidFill>
                </a:rPr>
                <a:t>Keep in mind the order of sessions and use them consistently throughout the rest of the preprocessing steps. </a:t>
              </a:r>
              <a:endParaRPr lang="en-US" dirty="0">
                <a:solidFill>
                  <a:srgbClr val="FF0000"/>
                </a:solidFill>
              </a:endParaRPr>
            </a:p>
          </p:txBody>
        </p:sp>
      </p:grpSp>
      <p:cxnSp>
        <p:nvCxnSpPr>
          <p:cNvPr id="33" name="Connecteur en angle 32"/>
          <p:cNvCxnSpPr/>
          <p:nvPr/>
        </p:nvCxnSpPr>
        <p:spPr>
          <a:xfrm rot="10800000" flipV="1">
            <a:off x="2740741" y="5306020"/>
            <a:ext cx="1917160" cy="928298"/>
          </a:xfrm>
          <a:prstGeom prst="bentConnector3">
            <a:avLst>
              <a:gd name="adj1" fmla="val 317"/>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4" name="Rectangle 33"/>
          <p:cNvSpPr/>
          <p:nvPr/>
        </p:nvSpPr>
        <p:spPr>
          <a:xfrm>
            <a:off x="226141" y="5364775"/>
            <a:ext cx="1870894" cy="1445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r>
              <a:rPr lang="en-US" sz="1200" dirty="0" smtClean="0">
                <a:solidFill>
                  <a:schemeClr val="accent5">
                    <a:lumMod val="75000"/>
                  </a:schemeClr>
                </a:solidFill>
              </a:rPr>
              <a:t>5.</a:t>
            </a:r>
            <a:endParaRPr lang="en-US" sz="1200" dirty="0">
              <a:solidFill>
                <a:schemeClr val="accent5">
                  <a:lumMod val="75000"/>
                </a:schemeClr>
              </a:solidFill>
            </a:endParaRPr>
          </a:p>
        </p:txBody>
      </p:sp>
      <p:sp>
        <p:nvSpPr>
          <p:cNvPr id="35" name="Rectangle 34"/>
          <p:cNvSpPr/>
          <p:nvPr/>
        </p:nvSpPr>
        <p:spPr>
          <a:xfrm>
            <a:off x="214746" y="5509316"/>
            <a:ext cx="1649694" cy="177840"/>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r>
              <a:rPr lang="en-US" sz="1200" dirty="0" smtClean="0">
                <a:solidFill>
                  <a:schemeClr val="accent4">
                    <a:lumMod val="75000"/>
                  </a:schemeClr>
                </a:solidFill>
              </a:rPr>
              <a:t>6.</a:t>
            </a:r>
            <a:endParaRPr lang="en-US" sz="1200" dirty="0">
              <a:solidFill>
                <a:schemeClr val="accent4">
                  <a:lumMod val="75000"/>
                </a:schemeClr>
              </a:solidFill>
            </a:endParaRPr>
          </a:p>
        </p:txBody>
      </p:sp>
      <p:sp>
        <p:nvSpPr>
          <p:cNvPr id="36" name="Rectangle 35"/>
          <p:cNvSpPr/>
          <p:nvPr/>
        </p:nvSpPr>
        <p:spPr>
          <a:xfrm>
            <a:off x="214746" y="5793147"/>
            <a:ext cx="2411694" cy="159399"/>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r>
              <a:rPr lang="en-US" sz="1200" dirty="0" smtClean="0">
                <a:solidFill>
                  <a:schemeClr val="accent4">
                    <a:lumMod val="75000"/>
                  </a:schemeClr>
                </a:solidFill>
              </a:rPr>
              <a:t>7.</a:t>
            </a:r>
            <a:endParaRPr lang="en-US" sz="1200" dirty="0">
              <a:solidFill>
                <a:schemeClr val="accent4">
                  <a:lumMod val="75000"/>
                </a:schemeClr>
              </a:solidFill>
            </a:endParaRPr>
          </a:p>
        </p:txBody>
      </p:sp>
      <p:cxnSp>
        <p:nvCxnSpPr>
          <p:cNvPr id="32" name="Connecteur droit avec flèche 31"/>
          <p:cNvCxnSpPr/>
          <p:nvPr/>
        </p:nvCxnSpPr>
        <p:spPr>
          <a:xfrm>
            <a:off x="6096000" y="3076576"/>
            <a:ext cx="213485" cy="55141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64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Pipeline: 5</a:t>
            </a:r>
            <a:r>
              <a:rPr lang="fr-FR" dirty="0" smtClean="0">
                <a:latin typeface="Segoe UI" panose="020B0502040204020203" pitchFamily="34" charset="0"/>
                <a:cs typeface="Segoe UI" panose="020B0502040204020203" pitchFamily="34" charset="0"/>
              </a:rPr>
              <a:t>. Slice timing</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10"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38" y="966307"/>
            <a:ext cx="7306695" cy="4829849"/>
          </a:xfrm>
          <a:prstGeom prst="rect">
            <a:avLst/>
          </a:prstGeom>
        </p:spPr>
      </p:pic>
      <p:sp>
        <p:nvSpPr>
          <p:cNvPr id="12" name="ZoneTexte 11"/>
          <p:cNvSpPr txBox="1"/>
          <p:nvPr/>
        </p:nvSpPr>
        <p:spPr>
          <a:xfrm>
            <a:off x="7766085" y="1548118"/>
            <a:ext cx="3440471" cy="1200329"/>
          </a:xfrm>
          <a:prstGeom prst="rect">
            <a:avLst/>
          </a:prstGeom>
          <a:noFill/>
        </p:spPr>
        <p:txBody>
          <a:bodyPr wrap="square" rtlCol="0">
            <a:spAutoFit/>
          </a:bodyPr>
          <a:lstStyle/>
          <a:p>
            <a:r>
              <a:rPr lang="en-US" dirty="0" smtClean="0"/>
              <a:t>For each participant and each functional session (run 1-6), select the corresponding .</a:t>
            </a:r>
            <a:r>
              <a:rPr lang="en-US" dirty="0" err="1" smtClean="0"/>
              <a:t>nii</a:t>
            </a:r>
            <a:r>
              <a:rPr lang="en-US" dirty="0" smtClean="0"/>
              <a:t> files </a:t>
            </a:r>
            <a:endParaRPr lang="en-US" dirty="0"/>
          </a:p>
        </p:txBody>
      </p:sp>
      <p:sp>
        <p:nvSpPr>
          <p:cNvPr id="13" name="Accolade fermante 12"/>
          <p:cNvSpPr/>
          <p:nvPr/>
        </p:nvSpPr>
        <p:spPr>
          <a:xfrm>
            <a:off x="7280311" y="1572323"/>
            <a:ext cx="485774" cy="11525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 18"/>
          <p:cNvPicPr>
            <a:picLocks noChangeAspect="1"/>
          </p:cNvPicPr>
          <p:nvPr/>
        </p:nvPicPr>
        <p:blipFill>
          <a:blip r:embed="rId3"/>
          <a:stretch>
            <a:fillRect/>
          </a:stretch>
        </p:blipFill>
        <p:spPr>
          <a:xfrm>
            <a:off x="7821197" y="466516"/>
            <a:ext cx="3282738" cy="659633"/>
          </a:xfrm>
          <a:prstGeom prst="rect">
            <a:avLst/>
          </a:prstGeom>
        </p:spPr>
      </p:pic>
      <p:sp>
        <p:nvSpPr>
          <p:cNvPr id="20" name="Ellipse 19"/>
          <p:cNvSpPr/>
          <p:nvPr/>
        </p:nvSpPr>
        <p:spPr>
          <a:xfrm>
            <a:off x="6842161" y="2724848"/>
            <a:ext cx="590550" cy="4191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avec flèche 20"/>
          <p:cNvCxnSpPr>
            <a:stCxn id="20" idx="6"/>
          </p:cNvCxnSpPr>
          <p:nvPr/>
        </p:nvCxnSpPr>
        <p:spPr>
          <a:xfrm>
            <a:off x="7432711" y="2934398"/>
            <a:ext cx="542925" cy="3619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8004472" y="2919525"/>
            <a:ext cx="3317204" cy="923330"/>
          </a:xfrm>
          <a:prstGeom prst="rect">
            <a:avLst/>
          </a:prstGeom>
          <a:noFill/>
        </p:spPr>
        <p:txBody>
          <a:bodyPr wrap="square" rtlCol="0">
            <a:spAutoFit/>
          </a:bodyPr>
          <a:lstStyle/>
          <a:p>
            <a:r>
              <a:rPr lang="en-US" dirty="0" smtClean="0"/>
              <a:t>These parameters were established in collaboration with </a:t>
            </a:r>
            <a:r>
              <a:rPr lang="en-US" dirty="0" err="1" smtClean="0"/>
              <a:t>Primage</a:t>
            </a:r>
            <a:r>
              <a:rPr lang="en-US" dirty="0" smtClean="0"/>
              <a:t> tech team. </a:t>
            </a:r>
            <a:endParaRPr lang="en-US" dirty="0"/>
          </a:p>
        </p:txBody>
      </p:sp>
      <p:cxnSp>
        <p:nvCxnSpPr>
          <p:cNvPr id="23" name="Connecteur droit avec flèche 22"/>
          <p:cNvCxnSpPr>
            <a:endCxn id="24" idx="1"/>
          </p:cNvCxnSpPr>
          <p:nvPr/>
        </p:nvCxnSpPr>
        <p:spPr>
          <a:xfrm>
            <a:off x="7280311" y="3143948"/>
            <a:ext cx="747712" cy="106127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8028023" y="4020560"/>
            <a:ext cx="3505200" cy="369332"/>
          </a:xfrm>
          <a:prstGeom prst="rect">
            <a:avLst/>
          </a:prstGeom>
          <a:noFill/>
        </p:spPr>
        <p:txBody>
          <a:bodyPr wrap="square" rtlCol="0">
            <a:spAutoFit/>
          </a:bodyPr>
          <a:lstStyle/>
          <a:p>
            <a:r>
              <a:rPr lang="en-US" dirty="0" smtClean="0"/>
              <a:t>TA=TR-(TR/</a:t>
            </a:r>
            <a:r>
              <a:rPr lang="en-US" dirty="0" err="1" smtClean="0"/>
              <a:t>nslices</a:t>
            </a:r>
            <a:r>
              <a:rPr lang="en-US" dirty="0" smtClean="0"/>
              <a:t>)</a:t>
            </a:r>
            <a:endParaRPr lang="en-US" dirty="0"/>
          </a:p>
        </p:txBody>
      </p:sp>
      <p:pic>
        <p:nvPicPr>
          <p:cNvPr id="25" name="Image 24"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1333" y="4766177"/>
            <a:ext cx="3743847" cy="238158"/>
          </a:xfrm>
          <a:prstGeom prst="rect">
            <a:avLst/>
          </a:prstGeom>
        </p:spPr>
      </p:pic>
      <p:cxnSp>
        <p:nvCxnSpPr>
          <p:cNvPr id="26" name="Connecteur droit avec flèche 25"/>
          <p:cNvCxnSpPr/>
          <p:nvPr/>
        </p:nvCxnSpPr>
        <p:spPr>
          <a:xfrm>
            <a:off x="7280311" y="3381231"/>
            <a:ext cx="695325" cy="132518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953336" y="5077073"/>
            <a:ext cx="3419475" cy="646331"/>
          </a:xfrm>
          <a:prstGeom prst="rect">
            <a:avLst/>
          </a:prstGeom>
          <a:noFill/>
        </p:spPr>
        <p:txBody>
          <a:bodyPr wrap="square" rtlCol="0">
            <a:spAutoFit/>
          </a:bodyPr>
          <a:lstStyle/>
          <a:p>
            <a:r>
              <a:rPr lang="en-US" dirty="0" smtClean="0"/>
              <a:t>Type in the dialog box:</a:t>
            </a:r>
          </a:p>
          <a:p>
            <a:r>
              <a:rPr lang="en-US" dirty="0" smtClean="0">
                <a:solidFill>
                  <a:srgbClr val="00B050"/>
                </a:solidFill>
              </a:rPr>
              <a:t>[1:2:45 2:2:45]</a:t>
            </a:r>
            <a:endParaRPr lang="en-US" dirty="0">
              <a:solidFill>
                <a:srgbClr val="00B050"/>
              </a:solidFill>
            </a:endParaRPr>
          </a:p>
        </p:txBody>
      </p:sp>
      <p:cxnSp>
        <p:nvCxnSpPr>
          <p:cNvPr id="28" name="Connecteur droit avec flèche 27"/>
          <p:cNvCxnSpPr/>
          <p:nvPr/>
        </p:nvCxnSpPr>
        <p:spPr>
          <a:xfrm>
            <a:off x="7276058" y="3582693"/>
            <a:ext cx="804352" cy="24749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8167365" y="5873022"/>
            <a:ext cx="2409825" cy="369332"/>
          </a:xfrm>
          <a:prstGeom prst="rect">
            <a:avLst/>
          </a:prstGeom>
          <a:noFill/>
        </p:spPr>
        <p:txBody>
          <a:bodyPr wrap="square" rtlCol="0">
            <a:spAutoFit/>
          </a:bodyPr>
          <a:lstStyle/>
          <a:p>
            <a:r>
              <a:rPr lang="en-US" dirty="0" smtClean="0"/>
              <a:t>Specify : </a:t>
            </a:r>
            <a:r>
              <a:rPr lang="en-US" dirty="0" smtClean="0">
                <a:solidFill>
                  <a:srgbClr val="00B050"/>
                </a:solidFill>
              </a:rPr>
              <a:t>1</a:t>
            </a:r>
            <a:endParaRPr lang="en-US" dirty="0">
              <a:solidFill>
                <a:srgbClr val="00B050"/>
              </a:solidFill>
            </a:endParaRPr>
          </a:p>
        </p:txBody>
      </p:sp>
    </p:spTree>
    <p:extLst>
      <p:ext uri="{BB962C8B-B14F-4D97-AF65-F5344CB8AC3E}">
        <p14:creationId xmlns:p14="http://schemas.microsoft.com/office/powerpoint/2010/main" val="13347411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41" y="1570827"/>
            <a:ext cx="4857414" cy="3215025"/>
          </a:xfrm>
          <a:prstGeom prst="rect">
            <a:avLst/>
          </a:prstGeom>
        </p:spPr>
      </p:pic>
      <p:cxnSp>
        <p:nvCxnSpPr>
          <p:cNvPr id="5" name="Connecteur droit avec flèche 4"/>
          <p:cNvCxnSpPr/>
          <p:nvPr/>
        </p:nvCxnSpPr>
        <p:spPr>
          <a:xfrm>
            <a:off x="4876800" y="2109327"/>
            <a:ext cx="79057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753101" y="1795002"/>
            <a:ext cx="2819400" cy="1200329"/>
          </a:xfrm>
          <a:prstGeom prst="rect">
            <a:avLst/>
          </a:prstGeom>
          <a:noFill/>
        </p:spPr>
        <p:txBody>
          <a:bodyPr wrap="square" rtlCol="0">
            <a:spAutoFit/>
          </a:bodyPr>
          <a:lstStyle/>
          <a:p>
            <a:r>
              <a:rPr lang="en-US" dirty="0" smtClean="0"/>
              <a:t>1. Use the dependency button to specify the file corresponding to each sessions (“a</a:t>
            </a:r>
            <a:r>
              <a:rPr lang="en-US" dirty="0"/>
              <a:t>” suffix images </a:t>
            </a:r>
            <a:r>
              <a:rPr lang="en-US" dirty="0" smtClean="0"/>
              <a:t>). </a:t>
            </a:r>
            <a:endParaRPr lang="en-US" dirty="0"/>
          </a:p>
        </p:txBody>
      </p:sp>
      <p:pic>
        <p:nvPicPr>
          <p:cNvPr id="7" name="Image 6"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575" y="1377103"/>
            <a:ext cx="1971950" cy="352474"/>
          </a:xfrm>
          <a:prstGeom prst="rect">
            <a:avLst/>
          </a:prstGeom>
        </p:spPr>
      </p:pic>
      <p:cxnSp>
        <p:nvCxnSpPr>
          <p:cNvPr id="9" name="Connecteur en angle 8"/>
          <p:cNvCxnSpPr>
            <a:endCxn id="10" idx="1"/>
          </p:cNvCxnSpPr>
          <p:nvPr/>
        </p:nvCxnSpPr>
        <p:spPr>
          <a:xfrm rot="16200000" flipH="1">
            <a:off x="4255487" y="2773204"/>
            <a:ext cx="1861751" cy="828675"/>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5600700" y="3795252"/>
            <a:ext cx="2971801" cy="1200329"/>
          </a:xfrm>
          <a:prstGeom prst="rect">
            <a:avLst/>
          </a:prstGeom>
          <a:noFill/>
        </p:spPr>
        <p:txBody>
          <a:bodyPr wrap="square" rtlCol="0">
            <a:spAutoFit/>
          </a:bodyPr>
          <a:lstStyle/>
          <a:p>
            <a:r>
              <a:rPr lang="en-US" dirty="0" smtClean="0"/>
              <a:t>2. Use the dependency button to specify the file corresponding to each session</a:t>
            </a:r>
            <a:endParaRPr lang="en-US" dirty="0"/>
          </a:p>
        </p:txBody>
      </p:sp>
      <p:pic>
        <p:nvPicPr>
          <p:cNvPr id="11" name="Image 10"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3616" y="4326365"/>
            <a:ext cx="2429224" cy="2217549"/>
          </a:xfrm>
          <a:prstGeom prst="rect">
            <a:avLst/>
          </a:prstGeom>
        </p:spPr>
      </p:pic>
      <p:pic>
        <p:nvPicPr>
          <p:cNvPr id="12" name="Image 11"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8227" y="1287020"/>
            <a:ext cx="2345516" cy="2141980"/>
          </a:xfrm>
          <a:prstGeom prst="rect">
            <a:avLst/>
          </a:prstGeom>
        </p:spPr>
      </p:pic>
      <p:sp>
        <p:nvSpPr>
          <p:cNvPr id="13" name="Triangle isocèle 12"/>
          <p:cNvSpPr/>
          <p:nvPr/>
        </p:nvSpPr>
        <p:spPr>
          <a:xfrm>
            <a:off x="5315987" y="5095148"/>
            <a:ext cx="638175" cy="67627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solidFill>
                  <a:srgbClr val="00B0F0"/>
                </a:solidFill>
              </a:rPr>
              <a:t>!</a:t>
            </a:r>
            <a:endParaRPr lang="en-US" sz="3200" dirty="0">
              <a:solidFill>
                <a:srgbClr val="00B0F0"/>
              </a:solidFill>
            </a:endParaRPr>
          </a:p>
        </p:txBody>
      </p:sp>
      <p:sp>
        <p:nvSpPr>
          <p:cNvPr id="14" name="ZoneTexte 13"/>
          <p:cNvSpPr txBox="1"/>
          <p:nvPr/>
        </p:nvSpPr>
        <p:spPr>
          <a:xfrm>
            <a:off x="6135522" y="4984791"/>
            <a:ext cx="2468328" cy="954107"/>
          </a:xfrm>
          <a:prstGeom prst="rect">
            <a:avLst/>
          </a:prstGeom>
          <a:noFill/>
        </p:spPr>
        <p:txBody>
          <a:bodyPr wrap="square" rtlCol="0">
            <a:spAutoFit/>
          </a:bodyPr>
          <a:lstStyle/>
          <a:p>
            <a:r>
              <a:rPr lang="en-US" sz="1400" dirty="0" smtClean="0">
                <a:solidFill>
                  <a:srgbClr val="FF0000"/>
                </a:solidFill>
              </a:rPr>
              <a:t>Mind the numbering of sessions: they are serial according to </a:t>
            </a:r>
            <a:r>
              <a:rPr lang="en-US" sz="1400" dirty="0" err="1" smtClean="0">
                <a:solidFill>
                  <a:srgbClr val="FF0000"/>
                </a:solidFill>
              </a:rPr>
              <a:t>spm</a:t>
            </a:r>
            <a:r>
              <a:rPr lang="en-US" sz="1400" dirty="0" smtClean="0">
                <a:solidFill>
                  <a:srgbClr val="FF0000"/>
                </a:solidFill>
              </a:rPr>
              <a:t> and not the original numbers</a:t>
            </a:r>
            <a:endParaRPr lang="en-US" sz="1400" dirty="0">
              <a:solidFill>
                <a:srgbClr val="FF0000"/>
              </a:solidFill>
            </a:endParaRPr>
          </a:p>
        </p:txBody>
      </p:sp>
      <p:sp>
        <p:nvSpPr>
          <p:cNvPr id="15" name="ZoneTexte 14"/>
          <p:cNvSpPr txBox="1"/>
          <p:nvPr/>
        </p:nvSpPr>
        <p:spPr>
          <a:xfrm>
            <a:off x="552450" y="5366877"/>
            <a:ext cx="4638675" cy="646331"/>
          </a:xfrm>
          <a:prstGeom prst="rect">
            <a:avLst/>
          </a:prstGeom>
          <a:noFill/>
        </p:spPr>
        <p:txBody>
          <a:bodyPr wrap="square" rtlCol="0">
            <a:spAutoFit/>
          </a:bodyPr>
          <a:lstStyle/>
          <a:p>
            <a:r>
              <a:rPr lang="en-US" dirty="0" smtClean="0"/>
              <a:t>3. Do not modify the rest of parameters</a:t>
            </a:r>
          </a:p>
          <a:p>
            <a:r>
              <a:rPr lang="en-US" dirty="0" smtClean="0"/>
              <a:t>Verify that file prefix is “</a:t>
            </a:r>
            <a:r>
              <a:rPr lang="en-US" dirty="0" smtClean="0">
                <a:solidFill>
                  <a:srgbClr val="00B050"/>
                </a:solidFill>
              </a:rPr>
              <a:t>u</a:t>
            </a:r>
            <a:r>
              <a:rPr lang="en-US" dirty="0" smtClean="0"/>
              <a:t>”</a:t>
            </a:r>
            <a:endParaRPr lang="en-US" dirty="0"/>
          </a:p>
        </p:txBody>
      </p:sp>
      <p:sp>
        <p:nvSpPr>
          <p:cNvPr id="16" name="ZoneTexte 15"/>
          <p:cNvSpPr txBox="1"/>
          <p:nvPr/>
        </p:nvSpPr>
        <p:spPr>
          <a:xfrm>
            <a:off x="9444545" y="3957033"/>
            <a:ext cx="1438275" cy="369332"/>
          </a:xfrm>
          <a:prstGeom prst="rect">
            <a:avLst/>
          </a:prstGeom>
          <a:noFill/>
        </p:spPr>
        <p:txBody>
          <a:bodyPr wrap="square" rtlCol="0">
            <a:spAutoFit/>
          </a:bodyPr>
          <a:lstStyle/>
          <a:p>
            <a:r>
              <a:rPr lang="en-US" dirty="0" smtClean="0"/>
              <a:t>Phase map</a:t>
            </a:r>
            <a:endParaRPr lang="en-US"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44</a:t>
            </a:fld>
            <a:endParaRPr lang="fr-FR">
              <a:solidFill>
                <a:schemeClr val="bg1"/>
              </a:solidFill>
            </a:endParaRPr>
          </a:p>
        </p:txBody>
      </p:sp>
      <p:sp>
        <p:nvSpPr>
          <p:cNvPr id="17" name="Rectangle 16"/>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re 1"/>
          <p:cNvSpPr txBox="1">
            <a:spLocks/>
          </p:cNvSpPr>
          <p:nvPr/>
        </p:nvSpPr>
        <p:spPr>
          <a:xfrm>
            <a:off x="838200" y="3175"/>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sz="4300" dirty="0" smtClean="0">
                <a:latin typeface="Segoe UI" panose="020B0502040204020203" pitchFamily="34" charset="0"/>
                <a:cs typeface="Segoe UI" panose="020B0502040204020203" pitchFamily="34" charset="0"/>
              </a:rPr>
              <a:t>Pipeline: 6. Registration (</a:t>
            </a:r>
            <a:r>
              <a:rPr lang="fr-FR" sz="4300" dirty="0" err="1" smtClean="0">
                <a:latin typeface="Segoe UI" panose="020B0502040204020203" pitchFamily="34" charset="0"/>
                <a:cs typeface="Segoe UI" panose="020B0502040204020203" pitchFamily="34" charset="0"/>
              </a:rPr>
              <a:t>Realign</a:t>
            </a:r>
            <a:r>
              <a:rPr lang="fr-FR" sz="4300" dirty="0" smtClean="0">
                <a:latin typeface="Segoe UI" panose="020B0502040204020203" pitchFamily="34" charset="0"/>
                <a:cs typeface="Segoe UI" panose="020B0502040204020203" pitchFamily="34" charset="0"/>
              </a:rPr>
              <a:t> &amp; </a:t>
            </a:r>
            <a:r>
              <a:rPr lang="fr-FR" sz="4300" dirty="0" err="1" smtClean="0">
                <a:latin typeface="Segoe UI" panose="020B0502040204020203" pitchFamily="34" charset="0"/>
                <a:cs typeface="Segoe UI" panose="020B0502040204020203" pitchFamily="34" charset="0"/>
              </a:rPr>
              <a:t>unwarp</a:t>
            </a:r>
            <a:r>
              <a:rPr lang="fr-FR" sz="4300" dirty="0" smtClean="0">
                <a:latin typeface="Segoe UI" panose="020B0502040204020203" pitchFamily="34" charset="0"/>
                <a:cs typeface="Segoe UI" panose="020B0502040204020203" pitchFamily="34" charset="0"/>
              </a:rPr>
              <a:t>)</a:t>
            </a:r>
            <a:endParaRPr lang="fr-FR" sz="43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320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033" y="2048540"/>
            <a:ext cx="2727156" cy="3310322"/>
          </a:xfrm>
          <a:prstGeom prst="rect">
            <a:avLst/>
          </a:prstGeom>
        </p:spPr>
      </p:pic>
      <p:pic>
        <p:nvPicPr>
          <p:cNvPr id="5" name="Image 4"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21" y="2677141"/>
            <a:ext cx="5297784" cy="1828801"/>
          </a:xfrm>
          <a:prstGeom prst="rect">
            <a:avLst/>
          </a:prstGeom>
        </p:spPr>
      </p:pic>
      <p:cxnSp>
        <p:nvCxnSpPr>
          <p:cNvPr id="7" name="Connecteur en angle 6"/>
          <p:cNvCxnSpPr>
            <a:endCxn id="4" idx="1"/>
          </p:cNvCxnSpPr>
          <p:nvPr/>
        </p:nvCxnSpPr>
        <p:spPr>
          <a:xfrm>
            <a:off x="5583105" y="3075981"/>
            <a:ext cx="2833928" cy="627720"/>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7"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512" y="1369046"/>
            <a:ext cx="1971950" cy="352474"/>
          </a:xfrm>
          <a:prstGeom prst="rect">
            <a:avLst/>
          </a:prstGeom>
        </p:spPr>
      </p:pic>
      <p:sp>
        <p:nvSpPr>
          <p:cNvPr id="10" name="ZoneTexte 9"/>
          <p:cNvSpPr txBox="1"/>
          <p:nvPr/>
        </p:nvSpPr>
        <p:spPr>
          <a:xfrm>
            <a:off x="5745136" y="1756014"/>
            <a:ext cx="2931242" cy="1200329"/>
          </a:xfrm>
          <a:prstGeom prst="rect">
            <a:avLst/>
          </a:prstGeom>
          <a:noFill/>
        </p:spPr>
        <p:txBody>
          <a:bodyPr wrap="square" rtlCol="0">
            <a:spAutoFit/>
          </a:bodyPr>
          <a:lstStyle/>
          <a:p>
            <a:r>
              <a:rPr lang="en-US" dirty="0" smtClean="0"/>
              <a:t>1. Reference image: click on dependency button and select : </a:t>
            </a:r>
            <a:r>
              <a:rPr lang="en-US" dirty="0" err="1" smtClean="0">
                <a:solidFill>
                  <a:srgbClr val="00B050"/>
                </a:solidFill>
              </a:rPr>
              <a:t>Unwraped</a:t>
            </a:r>
            <a:r>
              <a:rPr lang="en-US" dirty="0" smtClean="0">
                <a:solidFill>
                  <a:srgbClr val="00B050"/>
                </a:solidFill>
              </a:rPr>
              <a:t> Mean Image</a:t>
            </a:r>
            <a:endParaRPr lang="en-US" dirty="0">
              <a:solidFill>
                <a:srgbClr val="00B050"/>
              </a:solidFill>
            </a:endParaRPr>
          </a:p>
        </p:txBody>
      </p:sp>
      <p:cxnSp>
        <p:nvCxnSpPr>
          <p:cNvPr id="12" name="Connecteur en angle 11"/>
          <p:cNvCxnSpPr/>
          <p:nvPr/>
        </p:nvCxnSpPr>
        <p:spPr>
          <a:xfrm>
            <a:off x="1104900" y="3248641"/>
            <a:ext cx="4478205" cy="199806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657874" y="5058391"/>
            <a:ext cx="3143226" cy="646331"/>
          </a:xfrm>
          <a:prstGeom prst="rect">
            <a:avLst/>
          </a:prstGeom>
          <a:noFill/>
        </p:spPr>
        <p:txBody>
          <a:bodyPr wrap="square" rtlCol="0">
            <a:spAutoFit/>
          </a:bodyPr>
          <a:lstStyle/>
          <a:p>
            <a:r>
              <a:rPr lang="en-US" dirty="0" smtClean="0"/>
              <a:t>2. Specify the T1 anatomical scan (T1_MPR_SAG….Folder)</a:t>
            </a:r>
          </a:p>
        </p:txBody>
      </p:sp>
      <p:sp>
        <p:nvSpPr>
          <p:cNvPr id="3" name="Espace réservé du numéro de diapositive 2"/>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45</a:t>
            </a:fld>
            <a:endParaRPr lang="fr-FR">
              <a:solidFill>
                <a:schemeClr val="bg1"/>
              </a:solidFill>
            </a:endParaRPr>
          </a:p>
        </p:txBody>
      </p:sp>
      <p:sp>
        <p:nvSpPr>
          <p:cNvPr id="11" name="Rectangle 10"/>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re 1"/>
          <p:cNvSpPr txBox="1">
            <a:spLocks/>
          </p:cNvSpPr>
          <p:nvPr/>
        </p:nvSpPr>
        <p:spPr>
          <a:xfrm>
            <a:off x="838200" y="3175"/>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dirty="0" smtClean="0">
                <a:latin typeface="Segoe UI" panose="020B0502040204020203" pitchFamily="34" charset="0"/>
                <a:cs typeface="Segoe UI" panose="020B0502040204020203" pitchFamily="34" charset="0"/>
              </a:rPr>
              <a:t>Pipeline: 7. </a:t>
            </a:r>
            <a:r>
              <a:rPr lang="fr-FR" dirty="0" err="1" smtClean="0">
                <a:latin typeface="Segoe UI" panose="020B0502040204020203" pitchFamily="34" charset="0"/>
                <a:cs typeface="Segoe UI" panose="020B0502040204020203" pitchFamily="34" charset="0"/>
              </a:rPr>
              <a:t>Coregistration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52893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84" y="1721262"/>
            <a:ext cx="2397254" cy="2786419"/>
          </a:xfrm>
          <a:prstGeom prst="rect">
            <a:avLst/>
          </a:prstGeom>
        </p:spPr>
      </p:pic>
      <p:sp>
        <p:nvSpPr>
          <p:cNvPr id="4" name="Flèche droite 3"/>
          <p:cNvSpPr/>
          <p:nvPr/>
        </p:nvSpPr>
        <p:spPr>
          <a:xfrm>
            <a:off x="558265" y="3668971"/>
            <a:ext cx="442762" cy="356135"/>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Image 5"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562" y="1721262"/>
            <a:ext cx="3543073" cy="2826920"/>
          </a:xfrm>
          <a:prstGeom prst="rect">
            <a:avLst/>
          </a:prstGeom>
        </p:spPr>
      </p:pic>
      <p:sp>
        <p:nvSpPr>
          <p:cNvPr id="7" name="ZoneTexte 6"/>
          <p:cNvSpPr txBox="1"/>
          <p:nvPr/>
        </p:nvSpPr>
        <p:spPr>
          <a:xfrm>
            <a:off x="779646" y="4625197"/>
            <a:ext cx="5265020" cy="1754326"/>
          </a:xfrm>
          <a:prstGeom prst="rect">
            <a:avLst/>
          </a:prstGeom>
          <a:noFill/>
        </p:spPr>
        <p:txBody>
          <a:bodyPr wrap="square" rtlCol="0">
            <a:spAutoFit/>
          </a:bodyPr>
          <a:lstStyle/>
          <a:p>
            <a:pPr marL="342900" indent="-342900">
              <a:buAutoNum type="arabicPeriod"/>
            </a:pPr>
            <a:r>
              <a:rPr lang="en-US" dirty="0" smtClean="0"/>
              <a:t>Select T1 anatomical image</a:t>
            </a:r>
          </a:p>
          <a:p>
            <a:pPr marL="342900" indent="-342900">
              <a:buAutoNum type="arabicPeriod"/>
            </a:pPr>
            <a:r>
              <a:rPr lang="en-US" dirty="0" smtClean="0"/>
              <a:t>Type: mean at the filter (right box) and select the mean image located at the folder containing the first run from the experiment. </a:t>
            </a:r>
          </a:p>
          <a:p>
            <a:pPr marL="342900" indent="-342900">
              <a:buAutoNum type="arabicPeriod"/>
            </a:pPr>
            <a:r>
              <a:rPr lang="en-US" dirty="0" smtClean="0"/>
              <a:t>Click Done</a:t>
            </a:r>
          </a:p>
          <a:p>
            <a:endParaRPr lang="en-US" dirty="0"/>
          </a:p>
        </p:txBody>
      </p:sp>
      <p:pic>
        <p:nvPicPr>
          <p:cNvPr id="8" name="Image 7"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879" y="2015613"/>
            <a:ext cx="4819961" cy="4499816"/>
          </a:xfrm>
          <a:prstGeom prst="rect">
            <a:avLst/>
          </a:prstGeom>
        </p:spPr>
      </p:pic>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46</a:t>
            </a:fld>
            <a:endParaRPr lang="fr-FR">
              <a:solidFill>
                <a:schemeClr val="bg1"/>
              </a:solidFill>
            </a:endParaRPr>
          </a:p>
        </p:txBody>
      </p:sp>
      <p:sp>
        <p:nvSpPr>
          <p:cNvPr id="9" name="Rectangle 8"/>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re 1"/>
          <p:cNvSpPr txBox="1">
            <a:spLocks/>
          </p:cNvSpPr>
          <p:nvPr/>
        </p:nvSpPr>
        <p:spPr>
          <a:xfrm>
            <a:off x="838200" y="81833"/>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dirty="0" smtClean="0">
                <a:latin typeface="Segoe UI" panose="020B0502040204020203" pitchFamily="34" charset="0"/>
                <a:cs typeface="Segoe UI" panose="020B0502040204020203" pitchFamily="34" charset="0"/>
              </a:rPr>
              <a:t>Pipeline: 8. Check registration and </a:t>
            </a:r>
            <a:r>
              <a:rPr lang="fr-FR" dirty="0" err="1" smtClean="0">
                <a:latin typeface="Segoe UI" panose="020B0502040204020203" pitchFamily="34" charset="0"/>
                <a:cs typeface="Segoe UI" panose="020B0502040204020203" pitchFamily="34" charset="0"/>
              </a:rPr>
              <a:t>movement</a:t>
            </a:r>
            <a:r>
              <a:rPr lang="fr-FR" dirty="0" smtClean="0">
                <a:latin typeface="Segoe UI" panose="020B0502040204020203" pitchFamily="34" charset="0"/>
                <a:cs typeface="Segoe UI" panose="020B0502040204020203" pitchFamily="34" charset="0"/>
              </a:rPr>
              <a:t> corrections</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66050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38998" y="1469560"/>
            <a:ext cx="3118585" cy="3139321"/>
          </a:xfrm>
          <a:prstGeom prst="rect">
            <a:avLst/>
          </a:prstGeom>
          <a:noFill/>
        </p:spPr>
        <p:txBody>
          <a:bodyPr wrap="square" rtlCol="0">
            <a:spAutoFit/>
          </a:bodyPr>
          <a:lstStyle/>
          <a:p>
            <a:pPr marL="342900" indent="-342900">
              <a:buAutoNum type="arabicPeriod"/>
            </a:pPr>
            <a:r>
              <a:rPr lang="en-US" dirty="0" smtClean="0"/>
              <a:t>Verify that red lines (corresponding to the functional images) follow closely the brain perimeter.</a:t>
            </a:r>
          </a:p>
          <a:p>
            <a:pPr marL="342900" indent="-342900">
              <a:buAutoNum type="arabicPeriod"/>
            </a:pPr>
            <a:endParaRPr lang="en-US" dirty="0" smtClean="0"/>
          </a:p>
          <a:p>
            <a:pPr marL="342900" indent="-342900">
              <a:buAutoNum type="arabicPeriod"/>
            </a:pPr>
            <a:r>
              <a:rPr lang="en-US" dirty="0" smtClean="0"/>
              <a:t>Verify anatomical features: i.e. </a:t>
            </a:r>
            <a:r>
              <a:rPr lang="en-US" dirty="0" err="1" smtClean="0"/>
              <a:t>ventricules</a:t>
            </a:r>
            <a:r>
              <a:rPr lang="en-US" dirty="0" smtClean="0"/>
              <a:t>, white and grey matter, cerebellum, etc. </a:t>
            </a:r>
            <a:endParaRPr lang="en-US" dirty="0"/>
          </a:p>
        </p:txBody>
      </p:sp>
      <p:sp>
        <p:nvSpPr>
          <p:cNvPr id="4" name="ZoneTexte 3"/>
          <p:cNvSpPr txBox="1"/>
          <p:nvPr/>
        </p:nvSpPr>
        <p:spPr>
          <a:xfrm>
            <a:off x="348198" y="384453"/>
            <a:ext cx="3118585" cy="923330"/>
          </a:xfrm>
          <a:prstGeom prst="rect">
            <a:avLst/>
          </a:prstGeom>
          <a:noFill/>
        </p:spPr>
        <p:txBody>
          <a:bodyPr wrap="square" rtlCol="0">
            <a:spAutoFit/>
          </a:bodyPr>
          <a:lstStyle/>
          <a:p>
            <a:r>
              <a:rPr lang="en-US" dirty="0" smtClean="0"/>
              <a:t>Using the mouse to navigate, move around the brain volume and:</a:t>
            </a:r>
            <a:endParaRPr lang="en-US" dirty="0"/>
          </a:p>
        </p:txBody>
      </p:sp>
      <p:grpSp>
        <p:nvGrpSpPr>
          <p:cNvPr id="14" name="Groupe 13"/>
          <p:cNvGrpSpPr/>
          <p:nvPr/>
        </p:nvGrpSpPr>
        <p:grpSpPr>
          <a:xfrm>
            <a:off x="3473291" y="526999"/>
            <a:ext cx="7403588" cy="2823251"/>
            <a:chOff x="3742437" y="711183"/>
            <a:chExt cx="7403588" cy="2823251"/>
          </a:xfrm>
        </p:grpSpPr>
        <p:pic>
          <p:nvPicPr>
            <p:cNvPr id="2" name="Image 1" descr="Capture d’écran"/>
            <p:cNvPicPr>
              <a:picLocks noChangeAspect="1"/>
            </p:cNvPicPr>
            <p:nvPr/>
          </p:nvPicPr>
          <p:blipFill rotWithShape="1">
            <a:blip r:embed="rId2">
              <a:extLst>
                <a:ext uri="{28A0092B-C50C-407E-A947-70E740481C1C}">
                  <a14:useLocalDpi xmlns:a14="http://schemas.microsoft.com/office/drawing/2010/main" val="0"/>
                </a:ext>
              </a:extLst>
            </a:blip>
            <a:srcRect b="50736"/>
            <a:stretch/>
          </p:blipFill>
          <p:spPr>
            <a:xfrm>
              <a:off x="3742437" y="711183"/>
              <a:ext cx="5135156" cy="2782788"/>
            </a:xfrm>
            <a:prstGeom prst="rect">
              <a:avLst/>
            </a:prstGeom>
          </p:spPr>
        </p:pic>
        <p:pic>
          <p:nvPicPr>
            <p:cNvPr id="5" name="Image 4" descr="Capture d’écran"/>
            <p:cNvPicPr>
              <a:picLocks noChangeAspect="1"/>
            </p:cNvPicPr>
            <p:nvPr/>
          </p:nvPicPr>
          <p:blipFill rotWithShape="1">
            <a:blip r:embed="rId2">
              <a:extLst>
                <a:ext uri="{28A0092B-C50C-407E-A947-70E740481C1C}">
                  <a14:useLocalDpi xmlns:a14="http://schemas.microsoft.com/office/drawing/2010/main" val="0"/>
                </a:ext>
              </a:extLst>
            </a:blip>
            <a:srcRect t="50019" r="55825"/>
            <a:stretch/>
          </p:blipFill>
          <p:spPr>
            <a:xfrm>
              <a:off x="8877593" y="711183"/>
              <a:ext cx="2268432" cy="2823251"/>
            </a:xfrm>
            <a:prstGeom prst="rect">
              <a:avLst/>
            </a:prstGeom>
          </p:spPr>
        </p:pic>
      </p:grpSp>
      <p:pic>
        <p:nvPicPr>
          <p:cNvPr id="6" name="Image 5" descr="Capture d’écran"/>
          <p:cNvPicPr>
            <a:picLocks noChangeAspect="1"/>
          </p:cNvPicPr>
          <p:nvPr/>
        </p:nvPicPr>
        <p:blipFill rotWithShape="1">
          <a:blip r:embed="rId3">
            <a:extLst>
              <a:ext uri="{28A0092B-C50C-407E-A947-70E740481C1C}">
                <a14:useLocalDpi xmlns:a14="http://schemas.microsoft.com/office/drawing/2010/main" val="0"/>
              </a:ext>
            </a:extLst>
          </a:blip>
          <a:srcRect b="51620"/>
          <a:stretch/>
        </p:blipFill>
        <p:spPr>
          <a:xfrm>
            <a:off x="5411805" y="4491715"/>
            <a:ext cx="3877216" cy="2115461"/>
          </a:xfrm>
          <a:prstGeom prst="rect">
            <a:avLst/>
          </a:prstGeom>
        </p:spPr>
      </p:pic>
      <p:pic>
        <p:nvPicPr>
          <p:cNvPr id="7" name="Image 6" descr="Capture d’écran"/>
          <p:cNvPicPr>
            <a:picLocks noChangeAspect="1"/>
          </p:cNvPicPr>
          <p:nvPr/>
        </p:nvPicPr>
        <p:blipFill rotWithShape="1">
          <a:blip r:embed="rId3">
            <a:extLst>
              <a:ext uri="{28A0092B-C50C-407E-A947-70E740481C1C}">
                <a14:useLocalDpi xmlns:a14="http://schemas.microsoft.com/office/drawing/2010/main" val="0"/>
              </a:ext>
            </a:extLst>
          </a:blip>
          <a:srcRect l="-248" t="49528" r="55006" b="2092"/>
          <a:stretch/>
        </p:blipFill>
        <p:spPr>
          <a:xfrm>
            <a:off x="9405847" y="4491715"/>
            <a:ext cx="1754124" cy="2115461"/>
          </a:xfrm>
          <a:prstGeom prst="rect">
            <a:avLst/>
          </a:prstGeom>
        </p:spPr>
      </p:pic>
      <p:sp>
        <p:nvSpPr>
          <p:cNvPr id="8" name="ZoneTexte 7"/>
          <p:cNvSpPr txBox="1"/>
          <p:nvPr/>
        </p:nvSpPr>
        <p:spPr>
          <a:xfrm>
            <a:off x="4850691" y="3774507"/>
            <a:ext cx="9110312" cy="646331"/>
          </a:xfrm>
          <a:prstGeom prst="rect">
            <a:avLst/>
          </a:prstGeom>
          <a:noFill/>
        </p:spPr>
        <p:txBody>
          <a:bodyPr wrap="square" rtlCol="0">
            <a:spAutoFit/>
          </a:bodyPr>
          <a:lstStyle/>
          <a:p>
            <a:r>
              <a:rPr lang="en-US" dirty="0" smtClean="0"/>
              <a:t>Check for </a:t>
            </a:r>
            <a:r>
              <a:rPr lang="en-US" dirty="0" err="1" smtClean="0"/>
              <a:t>mismatchs</a:t>
            </a:r>
            <a:r>
              <a:rPr lang="en-US" dirty="0" smtClean="0"/>
              <a:t> as shown below</a:t>
            </a:r>
          </a:p>
          <a:p>
            <a:r>
              <a:rPr lang="en-US" dirty="0"/>
              <a:t>(http://imaging.mrc-cbu.cam.ac.uk/meg/RepositioningMRIs) </a:t>
            </a:r>
          </a:p>
        </p:txBody>
      </p:sp>
      <p:sp>
        <p:nvSpPr>
          <p:cNvPr id="9" name="Accolade fermante 8"/>
          <p:cNvSpPr/>
          <p:nvPr/>
        </p:nvSpPr>
        <p:spPr>
          <a:xfrm rot="16200000">
            <a:off x="8540195" y="4843059"/>
            <a:ext cx="885570" cy="182881"/>
          </a:xfrm>
          <a:prstGeom prst="rightBrace">
            <a:avLst/>
          </a:prstGeom>
          <a:noFill/>
          <a:ln w="38100">
            <a:solidFill>
              <a:srgbClr val="FFC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rgbClr val="00B050"/>
              </a:solidFill>
            </a:endParaRPr>
          </a:p>
        </p:txBody>
      </p:sp>
      <p:sp>
        <p:nvSpPr>
          <p:cNvPr id="10" name="Flèche vers le bas 9"/>
          <p:cNvSpPr/>
          <p:nvPr/>
        </p:nvSpPr>
        <p:spPr>
          <a:xfrm rot="5400000">
            <a:off x="10655426" y="5985565"/>
            <a:ext cx="271073" cy="394636"/>
          </a:xfrm>
          <a:prstGeom prst="down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Espace réservé du numéro de diapositive 11"/>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47</a:t>
            </a:fld>
            <a:endParaRPr lang="fr-FR">
              <a:solidFill>
                <a:schemeClr val="bg1"/>
              </a:solidFill>
            </a:endParaRPr>
          </a:p>
        </p:txBody>
      </p:sp>
      <p:sp>
        <p:nvSpPr>
          <p:cNvPr id="13" name="Rectangle 12"/>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9704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écran"/>
          <p:cNvPicPr>
            <a:picLocks noChangeAspect="1"/>
          </p:cNvPicPr>
          <p:nvPr/>
        </p:nvPicPr>
        <p:blipFill rotWithShape="1">
          <a:blip r:embed="rId2">
            <a:extLst>
              <a:ext uri="{28A0092B-C50C-407E-A947-70E740481C1C}">
                <a14:useLocalDpi xmlns:a14="http://schemas.microsoft.com/office/drawing/2010/main" val="0"/>
              </a:ext>
            </a:extLst>
          </a:blip>
          <a:srcRect b="51620"/>
          <a:stretch/>
        </p:blipFill>
        <p:spPr>
          <a:xfrm>
            <a:off x="2449427" y="526519"/>
            <a:ext cx="3877216" cy="2115461"/>
          </a:xfrm>
          <a:prstGeom prst="rect">
            <a:avLst/>
          </a:prstGeom>
        </p:spPr>
      </p:pic>
      <p:pic>
        <p:nvPicPr>
          <p:cNvPr id="3" name="Image 2" descr="Capture d’écran"/>
          <p:cNvPicPr>
            <a:picLocks noChangeAspect="1"/>
          </p:cNvPicPr>
          <p:nvPr/>
        </p:nvPicPr>
        <p:blipFill rotWithShape="1">
          <a:blip r:embed="rId2">
            <a:extLst>
              <a:ext uri="{28A0092B-C50C-407E-A947-70E740481C1C}">
                <a14:useLocalDpi xmlns:a14="http://schemas.microsoft.com/office/drawing/2010/main" val="0"/>
              </a:ext>
            </a:extLst>
          </a:blip>
          <a:srcRect l="-248" t="49528" r="55006" b="2092"/>
          <a:stretch/>
        </p:blipFill>
        <p:spPr>
          <a:xfrm>
            <a:off x="6443469" y="526519"/>
            <a:ext cx="1754124" cy="2115461"/>
          </a:xfrm>
          <a:prstGeom prst="rect">
            <a:avLst/>
          </a:prstGeom>
        </p:spPr>
      </p:pic>
      <p:sp>
        <p:nvSpPr>
          <p:cNvPr id="4" name="Accolade fermante 3"/>
          <p:cNvSpPr/>
          <p:nvPr/>
        </p:nvSpPr>
        <p:spPr>
          <a:xfrm rot="16200000">
            <a:off x="5577817" y="877863"/>
            <a:ext cx="885570" cy="182881"/>
          </a:xfrm>
          <a:prstGeom prst="rightBrace">
            <a:avLst/>
          </a:prstGeom>
          <a:ln w="38100">
            <a:solidFill>
              <a:srgbClr val="FFC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solidFill>
                <a:srgbClr val="00B050"/>
              </a:solidFill>
            </a:endParaRPr>
          </a:p>
        </p:txBody>
      </p:sp>
      <p:sp>
        <p:nvSpPr>
          <p:cNvPr id="5" name="Flèche vers le bas 4"/>
          <p:cNvSpPr/>
          <p:nvPr/>
        </p:nvSpPr>
        <p:spPr>
          <a:xfrm rot="5400000">
            <a:off x="7693048" y="2020369"/>
            <a:ext cx="271073" cy="394636"/>
          </a:xfrm>
          <a:prstGeom prst="down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Image 6"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01" y="2879900"/>
            <a:ext cx="2719537" cy="2837266"/>
          </a:xfrm>
          <a:prstGeom prst="rect">
            <a:avLst/>
          </a:prstGeom>
        </p:spPr>
      </p:pic>
      <p:sp>
        <p:nvSpPr>
          <p:cNvPr id="8" name="ZoneTexte 7"/>
          <p:cNvSpPr txBox="1"/>
          <p:nvPr/>
        </p:nvSpPr>
        <p:spPr>
          <a:xfrm>
            <a:off x="3436217" y="2926537"/>
            <a:ext cx="5904428" cy="1477328"/>
          </a:xfrm>
          <a:prstGeom prst="rect">
            <a:avLst/>
          </a:prstGeom>
          <a:noFill/>
        </p:spPr>
        <p:txBody>
          <a:bodyPr wrap="square" rtlCol="0">
            <a:spAutoFit/>
          </a:bodyPr>
          <a:lstStyle/>
          <a:p>
            <a:r>
              <a:rPr lang="en-US" dirty="0" smtClean="0"/>
              <a:t>Using the manual alignment toolbox, adjust the images trying with different distances along the 3 axis. </a:t>
            </a:r>
          </a:p>
          <a:p>
            <a:r>
              <a:rPr lang="en-US" dirty="0" smtClean="0"/>
              <a:t>Check the corrections at the Graphics window and once image is correctly fitted, click on the button </a:t>
            </a:r>
            <a:endParaRPr lang="en-US" dirty="0"/>
          </a:p>
        </p:txBody>
      </p:sp>
      <p:pic>
        <p:nvPicPr>
          <p:cNvPr id="9" name="Image 8" descr="Capture d’écran"/>
          <p:cNvPicPr>
            <a:picLocks noChangeAspect="1"/>
          </p:cNvPicPr>
          <p:nvPr/>
        </p:nvPicPr>
        <p:blipFill rotWithShape="1">
          <a:blip r:embed="rId3">
            <a:extLst>
              <a:ext uri="{28A0092B-C50C-407E-A947-70E740481C1C}">
                <a14:useLocalDpi xmlns:a14="http://schemas.microsoft.com/office/drawing/2010/main" val="0"/>
              </a:ext>
            </a:extLst>
          </a:blip>
          <a:srcRect l="16702" t="87271" r="47559" b="7031"/>
          <a:stretch/>
        </p:blipFill>
        <p:spPr>
          <a:xfrm>
            <a:off x="8844950" y="4042417"/>
            <a:ext cx="1781858" cy="296399"/>
          </a:xfrm>
          <a:prstGeom prst="rect">
            <a:avLst/>
          </a:prstGeom>
        </p:spPr>
      </p:pic>
      <p:sp>
        <p:nvSpPr>
          <p:cNvPr id="10" name="ZoneTexte 9"/>
          <p:cNvSpPr txBox="1"/>
          <p:nvPr/>
        </p:nvSpPr>
        <p:spPr>
          <a:xfrm>
            <a:off x="8366760" y="235518"/>
            <a:ext cx="2926080" cy="1200329"/>
          </a:xfrm>
          <a:prstGeom prst="rect">
            <a:avLst/>
          </a:prstGeom>
          <a:noFill/>
        </p:spPr>
        <p:txBody>
          <a:bodyPr wrap="square" rtlCol="0">
            <a:spAutoFit/>
          </a:bodyPr>
          <a:lstStyle/>
          <a:p>
            <a:r>
              <a:rPr lang="en-US" dirty="0" smtClean="0"/>
              <a:t>Mismatches may need to correct the alignment </a:t>
            </a:r>
            <a:r>
              <a:rPr lang="en-US" b="1" dirty="0" smtClean="0"/>
              <a:t>of the functional (EPI) image</a:t>
            </a:r>
            <a:r>
              <a:rPr lang="en-US" dirty="0" smtClean="0"/>
              <a:t> run by run. </a:t>
            </a:r>
            <a:endParaRPr lang="en-US" dirty="0"/>
          </a:p>
        </p:txBody>
      </p:sp>
      <p:sp>
        <p:nvSpPr>
          <p:cNvPr id="11" name="ZoneTexte 10"/>
          <p:cNvSpPr txBox="1"/>
          <p:nvPr/>
        </p:nvSpPr>
        <p:spPr>
          <a:xfrm>
            <a:off x="3436217" y="4546892"/>
            <a:ext cx="5062889" cy="923330"/>
          </a:xfrm>
          <a:prstGeom prst="rect">
            <a:avLst/>
          </a:prstGeom>
          <a:noFill/>
        </p:spPr>
        <p:txBody>
          <a:bodyPr wrap="square" rtlCol="0">
            <a:spAutoFit/>
          </a:bodyPr>
          <a:lstStyle/>
          <a:p>
            <a:r>
              <a:rPr lang="en-US" dirty="0" smtClean="0"/>
              <a:t>In the file selection box, </a:t>
            </a:r>
          </a:p>
          <a:p>
            <a:r>
              <a:rPr lang="en-US" dirty="0" smtClean="0"/>
              <a:t>Select all (^) “</a:t>
            </a:r>
            <a:r>
              <a:rPr lang="en-US" dirty="0" err="1" smtClean="0"/>
              <a:t>ua</a:t>
            </a:r>
            <a:r>
              <a:rPr lang="en-US" dirty="0" smtClean="0"/>
              <a:t>” prefix images</a:t>
            </a:r>
          </a:p>
          <a:p>
            <a:r>
              <a:rPr lang="en-US" dirty="0" smtClean="0"/>
              <a:t>And click DONE </a:t>
            </a:r>
            <a:endParaRPr lang="en-US" dirty="0"/>
          </a:p>
        </p:txBody>
      </p:sp>
      <p:sp>
        <p:nvSpPr>
          <p:cNvPr id="12" name="ZoneTexte 11"/>
          <p:cNvSpPr txBox="1"/>
          <p:nvPr/>
        </p:nvSpPr>
        <p:spPr>
          <a:xfrm>
            <a:off x="5916914" y="5344608"/>
            <a:ext cx="5395590" cy="1200329"/>
          </a:xfrm>
          <a:prstGeom prst="rect">
            <a:avLst/>
          </a:prstGeom>
          <a:noFill/>
        </p:spPr>
        <p:txBody>
          <a:bodyPr wrap="square" rtlCol="0">
            <a:spAutoFit/>
          </a:bodyPr>
          <a:lstStyle/>
          <a:p>
            <a:r>
              <a:rPr lang="en-US" dirty="0" smtClean="0"/>
              <a:t>Launch again the check </a:t>
            </a:r>
            <a:r>
              <a:rPr lang="en-US" dirty="0" err="1" smtClean="0"/>
              <a:t>reg</a:t>
            </a:r>
            <a:r>
              <a:rPr lang="en-US" dirty="0" smtClean="0"/>
              <a:t> from the SPM menu and check that corrections were correctly applied to </a:t>
            </a:r>
            <a:r>
              <a:rPr lang="en-US" b="1" dirty="0" smtClean="0"/>
              <a:t>all runs</a:t>
            </a:r>
            <a:r>
              <a:rPr lang="en-US" dirty="0" smtClean="0"/>
              <a:t>. Use one functional image with “</a:t>
            </a:r>
            <a:r>
              <a:rPr lang="en-US" dirty="0" err="1" smtClean="0"/>
              <a:t>ua</a:t>
            </a:r>
            <a:r>
              <a:rPr lang="en-US" dirty="0" smtClean="0"/>
              <a:t>” prefix from one run and overlay on top of T1</a:t>
            </a:r>
            <a:endParaRPr lang="en-US" dirty="0"/>
          </a:p>
        </p:txBody>
      </p:sp>
      <p:cxnSp>
        <p:nvCxnSpPr>
          <p:cNvPr id="14" name="Connecteur droit avec flèche 13"/>
          <p:cNvCxnSpPr/>
          <p:nvPr/>
        </p:nvCxnSpPr>
        <p:spPr>
          <a:xfrm flipH="1">
            <a:off x="2002055" y="3410764"/>
            <a:ext cx="1540042" cy="770021"/>
          </a:xfrm>
          <a:prstGeom prst="straightConnector1">
            <a:avLst/>
          </a:prstGeom>
          <a:ln>
            <a:solidFill>
              <a:srgbClr val="FF0000"/>
            </a:solidFill>
            <a:tailEnd type="triangle"/>
          </a:ln>
        </p:spPr>
        <p:style>
          <a:lnRef idx="1">
            <a:schemeClr val="accent4"/>
          </a:lnRef>
          <a:fillRef idx="0">
            <a:schemeClr val="accent4"/>
          </a:fillRef>
          <a:effectRef idx="0">
            <a:schemeClr val="accent4"/>
          </a:effectRef>
          <a:fontRef idx="minor">
            <a:schemeClr val="tx1"/>
          </a:fontRef>
        </p:style>
      </p:cxnSp>
      <p:cxnSp>
        <p:nvCxnSpPr>
          <p:cNvPr id="15" name="Connecteur droit avec flèche 14"/>
          <p:cNvCxnSpPr/>
          <p:nvPr/>
        </p:nvCxnSpPr>
        <p:spPr>
          <a:xfrm flipH="1" flipV="1">
            <a:off x="1568918" y="4488794"/>
            <a:ext cx="1723120" cy="15304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251395" y="5944773"/>
            <a:ext cx="5500476" cy="369332"/>
          </a:xfrm>
          <a:prstGeom prst="rect">
            <a:avLst/>
          </a:prstGeom>
          <a:noFill/>
        </p:spPr>
        <p:txBody>
          <a:bodyPr wrap="square" rtlCol="0">
            <a:spAutoFit/>
          </a:bodyPr>
          <a:lstStyle/>
          <a:p>
            <a:r>
              <a:rPr lang="en-US" dirty="0" smtClean="0"/>
              <a:t>Watch out radian units: use values &lt; 0;  i.e., 0.01</a:t>
            </a:r>
            <a:endParaRPr lang="en-US" dirty="0"/>
          </a:p>
        </p:txBody>
      </p:sp>
      <p:sp>
        <p:nvSpPr>
          <p:cNvPr id="13" name="Espace réservé du numéro de diapositive 12"/>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48</a:t>
            </a:fld>
            <a:endParaRPr lang="fr-FR" dirty="0">
              <a:solidFill>
                <a:schemeClr val="bg1"/>
              </a:solidFill>
            </a:endParaRPr>
          </a:p>
        </p:txBody>
      </p:sp>
      <p:sp>
        <p:nvSpPr>
          <p:cNvPr id="17" name="Rectangle 16"/>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00080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20" y="1479913"/>
            <a:ext cx="3485836" cy="3864389"/>
          </a:xfrm>
          <a:prstGeom prst="rect">
            <a:avLst/>
          </a:prstGeom>
        </p:spPr>
      </p:pic>
      <p:grpSp>
        <p:nvGrpSpPr>
          <p:cNvPr id="12" name="Groupe 11"/>
          <p:cNvGrpSpPr/>
          <p:nvPr/>
        </p:nvGrpSpPr>
        <p:grpSpPr>
          <a:xfrm>
            <a:off x="4697491" y="1056192"/>
            <a:ext cx="6256818" cy="1458599"/>
            <a:chOff x="4635771" y="515478"/>
            <a:chExt cx="6256818" cy="1458599"/>
          </a:xfrm>
        </p:grpSpPr>
        <p:pic>
          <p:nvPicPr>
            <p:cNvPr id="4" name="Image 3" descr="Capture d’écran"/>
            <p:cNvPicPr>
              <a:picLocks noChangeAspect="1"/>
            </p:cNvPicPr>
            <p:nvPr/>
          </p:nvPicPr>
          <p:blipFill rotWithShape="1">
            <a:blip r:embed="rId3">
              <a:extLst>
                <a:ext uri="{28A0092B-C50C-407E-A947-70E740481C1C}">
                  <a14:useLocalDpi xmlns:a14="http://schemas.microsoft.com/office/drawing/2010/main" val="0"/>
                </a:ext>
              </a:extLst>
            </a:blip>
            <a:srcRect b="54020"/>
            <a:stretch/>
          </p:blipFill>
          <p:spPr>
            <a:xfrm>
              <a:off x="4635771" y="515478"/>
              <a:ext cx="4248743" cy="1458599"/>
            </a:xfrm>
            <a:prstGeom prst="rect">
              <a:avLst/>
            </a:prstGeom>
          </p:spPr>
        </p:pic>
        <p:sp>
          <p:nvSpPr>
            <p:cNvPr id="5" name="ZoneTexte 4"/>
            <p:cNvSpPr txBox="1"/>
            <p:nvPr/>
          </p:nvSpPr>
          <p:spPr>
            <a:xfrm>
              <a:off x="9381423" y="1060111"/>
              <a:ext cx="1511166" cy="369332"/>
            </a:xfrm>
            <a:prstGeom prst="rect">
              <a:avLst/>
            </a:prstGeom>
            <a:noFill/>
          </p:spPr>
          <p:txBody>
            <a:bodyPr wrap="square" rtlCol="0">
              <a:spAutoFit/>
            </a:bodyPr>
            <a:lstStyle/>
            <a:p>
              <a:r>
                <a:rPr lang="en-US" dirty="0" smtClean="0"/>
                <a:t>T1 image</a:t>
              </a:r>
              <a:endParaRPr lang="en-US" dirty="0"/>
            </a:p>
          </p:txBody>
        </p:sp>
        <p:sp>
          <p:nvSpPr>
            <p:cNvPr id="6" name="Flèche vers le bas 5"/>
            <p:cNvSpPr/>
            <p:nvPr/>
          </p:nvSpPr>
          <p:spPr>
            <a:xfrm rot="5400000">
              <a:off x="8915176" y="1127053"/>
              <a:ext cx="308008" cy="36933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e 17"/>
          <p:cNvGrpSpPr/>
          <p:nvPr/>
        </p:nvGrpSpPr>
        <p:grpSpPr>
          <a:xfrm>
            <a:off x="4697491" y="3066733"/>
            <a:ext cx="6756572" cy="3213595"/>
            <a:chOff x="4697491" y="2761932"/>
            <a:chExt cx="6756572" cy="3213595"/>
          </a:xfrm>
        </p:grpSpPr>
        <p:sp>
          <p:nvSpPr>
            <p:cNvPr id="8" name="ZoneTexte 7"/>
            <p:cNvSpPr txBox="1"/>
            <p:nvPr/>
          </p:nvSpPr>
          <p:spPr>
            <a:xfrm>
              <a:off x="9069180" y="2761932"/>
              <a:ext cx="2384883" cy="1754326"/>
            </a:xfrm>
            <a:prstGeom prst="rect">
              <a:avLst/>
            </a:prstGeom>
            <a:noFill/>
          </p:spPr>
          <p:txBody>
            <a:bodyPr wrap="square" rtlCol="0">
              <a:spAutoFit/>
            </a:bodyPr>
            <a:lstStyle/>
            <a:p>
              <a:r>
                <a:rPr lang="en-US" dirty="0" smtClean="0"/>
                <a:t>For tissue 1 to 3:</a:t>
              </a:r>
            </a:p>
            <a:p>
              <a:r>
                <a:rPr lang="en-US" dirty="0" smtClean="0"/>
                <a:t>Click on Native tissue and select Native+ </a:t>
              </a:r>
              <a:r>
                <a:rPr lang="en-US" dirty="0" err="1" smtClean="0"/>
                <a:t>Dartel</a:t>
              </a:r>
              <a:r>
                <a:rPr lang="en-US" dirty="0" smtClean="0"/>
                <a:t> imported from the current box items below.</a:t>
              </a:r>
            </a:p>
          </p:txBody>
        </p:sp>
        <p:grpSp>
          <p:nvGrpSpPr>
            <p:cNvPr id="17" name="Groupe 16"/>
            <p:cNvGrpSpPr/>
            <p:nvPr/>
          </p:nvGrpSpPr>
          <p:grpSpPr>
            <a:xfrm>
              <a:off x="4697491" y="2784207"/>
              <a:ext cx="4191585" cy="3191320"/>
              <a:chOff x="4697491" y="2784207"/>
              <a:chExt cx="4191585" cy="3191320"/>
            </a:xfrm>
          </p:grpSpPr>
          <p:pic>
            <p:nvPicPr>
              <p:cNvPr id="7" name="Image 6"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491" y="2784207"/>
                <a:ext cx="4191585" cy="3191320"/>
              </a:xfrm>
              <a:prstGeom prst="rect">
                <a:avLst/>
              </a:prstGeom>
            </p:spPr>
          </p:pic>
          <p:cxnSp>
            <p:nvCxnSpPr>
              <p:cNvPr id="10" name="Connecteur en angle 9"/>
              <p:cNvCxnSpPr/>
              <p:nvPr/>
            </p:nvCxnSpPr>
            <p:spPr>
              <a:xfrm rot="5400000">
                <a:off x="6101341" y="4089661"/>
                <a:ext cx="2165684" cy="781799"/>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 name="Rectangle 12"/>
          <p:cNvSpPr/>
          <p:nvPr/>
        </p:nvSpPr>
        <p:spPr>
          <a:xfrm>
            <a:off x="9069180" y="5484801"/>
            <a:ext cx="2223660" cy="923330"/>
          </a:xfrm>
          <a:prstGeom prst="rect">
            <a:avLst/>
          </a:prstGeom>
        </p:spPr>
        <p:txBody>
          <a:bodyPr wrap="square">
            <a:spAutoFit/>
          </a:bodyPr>
          <a:lstStyle/>
          <a:p>
            <a:r>
              <a:rPr lang="en-US" dirty="0"/>
              <a:t>For the rest of tissues (4 to 6</a:t>
            </a:r>
            <a:r>
              <a:rPr lang="en-US" dirty="0" smtClean="0"/>
              <a:t>):</a:t>
            </a:r>
            <a:endParaRPr lang="en-US" dirty="0"/>
          </a:p>
          <a:p>
            <a:r>
              <a:rPr lang="en-US" dirty="0"/>
              <a:t>Select None</a:t>
            </a:r>
          </a:p>
        </p:txBody>
      </p:sp>
      <p:cxnSp>
        <p:nvCxnSpPr>
          <p:cNvPr id="15" name="Connecteur en angle 14"/>
          <p:cNvCxnSpPr/>
          <p:nvPr/>
        </p:nvCxnSpPr>
        <p:spPr>
          <a:xfrm rot="10800000">
            <a:off x="4697492" y="5357237"/>
            <a:ext cx="4371689" cy="716203"/>
          </a:xfrm>
          <a:prstGeom prst="bentConnector3">
            <a:avLst>
              <a:gd name="adj1" fmla="val 108126"/>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81913" y="5368256"/>
            <a:ext cx="3676851" cy="923330"/>
          </a:xfrm>
          <a:prstGeom prst="rect">
            <a:avLst/>
          </a:prstGeom>
          <a:noFill/>
        </p:spPr>
        <p:txBody>
          <a:bodyPr wrap="square" rtlCol="0">
            <a:spAutoFit/>
          </a:bodyPr>
          <a:lstStyle/>
          <a:p>
            <a:r>
              <a:rPr lang="en-US" dirty="0" smtClean="0"/>
              <a:t>Use a batch with all participants so that all segmentation is done before doing DARTEL </a:t>
            </a:r>
            <a:endParaRPr lang="en-US" dirty="0"/>
          </a:p>
        </p:txBody>
      </p:sp>
      <p:sp>
        <p:nvSpPr>
          <p:cNvPr id="11" name="Espace réservé du numéro de diapositive 10"/>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49</a:t>
            </a:fld>
            <a:endParaRPr lang="fr-FR" dirty="0">
              <a:solidFill>
                <a:schemeClr val="bg1"/>
              </a:solidFill>
            </a:endParaRPr>
          </a:p>
        </p:txBody>
      </p:sp>
      <p:sp>
        <p:nvSpPr>
          <p:cNvPr id="14" name="Rectangle 13"/>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re 1"/>
          <p:cNvSpPr txBox="1">
            <a:spLocks/>
          </p:cNvSpPr>
          <p:nvPr/>
        </p:nvSpPr>
        <p:spPr>
          <a:xfrm>
            <a:off x="838200" y="3175"/>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dirty="0" smtClean="0">
                <a:latin typeface="Segoe UI" panose="020B0502040204020203" pitchFamily="34" charset="0"/>
                <a:cs typeface="Segoe UI" panose="020B0502040204020203" pitchFamily="34" charset="0"/>
              </a:rPr>
              <a:t>Pipeline: 9. Segmentation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6706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t>5</a:t>
            </a:fld>
            <a:endParaRPr lang="fr-FR"/>
          </a:p>
        </p:txBody>
      </p:sp>
      <p:sp>
        <p:nvSpPr>
          <p:cNvPr id="5" name="Content Placeholder 2"/>
          <p:cNvSpPr>
            <a:spLocks noGrp="1"/>
          </p:cNvSpPr>
          <p:nvPr/>
        </p:nvSpPr>
        <p:spPr bwMode="auto">
          <a:xfrm>
            <a:off x="1303538" y="1209487"/>
            <a:ext cx="8634288" cy="2316033"/>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GB" dirty="0" smtClean="0">
                <a:latin typeface="Segoe UI" panose="020B0502040204020203" pitchFamily="34" charset="0"/>
                <a:cs typeface="Segoe UI" panose="020B0502040204020203" pitchFamily="34" charset="0"/>
              </a:rPr>
              <a:t>fMRI </a:t>
            </a:r>
            <a:r>
              <a:rPr lang="en-GB" sz="2000" dirty="0" smtClean="0">
                <a:latin typeface="Segoe UI" panose="020B0502040204020203" pitchFamily="34" charset="0"/>
                <a:cs typeface="Segoe UI" panose="020B0502040204020203" pitchFamily="34" charset="0"/>
              </a:rPr>
              <a:t>Returns a 3D array of voxels </a:t>
            </a:r>
            <a:r>
              <a:rPr lang="en-GB" sz="2000" u="sng" dirty="0" smtClean="0">
                <a:latin typeface="Segoe UI" panose="020B0502040204020203" pitchFamily="34" charset="0"/>
                <a:cs typeface="Segoe UI" panose="020B0502040204020203" pitchFamily="34" charset="0"/>
              </a:rPr>
              <a:t>repeatedly sampled </a:t>
            </a:r>
            <a:r>
              <a:rPr lang="en-GB" sz="2000" dirty="0" smtClean="0">
                <a:latin typeface="Segoe UI" panose="020B0502040204020203" pitchFamily="34" charset="0"/>
                <a:cs typeface="Segoe UI" panose="020B0502040204020203" pitchFamily="34" charset="0"/>
              </a:rPr>
              <a:t>over time, with changes in activation in each voxel correlated with experimental task</a:t>
            </a:r>
          </a:p>
          <a:p>
            <a:pPr lvl="1"/>
            <a:endParaRPr lang="fr-FR" sz="1000" dirty="0" smtClean="0">
              <a:latin typeface="Segoe UI" panose="020B0502040204020203" pitchFamily="34" charset="0"/>
              <a:cs typeface="Segoe UI" panose="020B0502040204020203" pitchFamily="34" charset="0"/>
            </a:endParaRPr>
          </a:p>
          <a:p>
            <a:r>
              <a:rPr lang="en-GB" dirty="0">
                <a:latin typeface="Segoe UI" panose="020B0502040204020203" pitchFamily="34" charset="0"/>
                <a:cs typeface="Segoe UI" panose="020B0502040204020203" pitchFamily="34" charset="0"/>
              </a:rPr>
              <a:t>Key </a:t>
            </a:r>
            <a:r>
              <a:rPr lang="en-GB" dirty="0" smtClean="0">
                <a:latin typeface="Segoe UI" panose="020B0502040204020203" pitchFamily="34" charset="0"/>
                <a:cs typeface="Segoe UI" panose="020B0502040204020203" pitchFamily="34" charset="0"/>
              </a:rPr>
              <a:t>Assumptions</a:t>
            </a:r>
            <a:r>
              <a:rPr lang="en-GB" dirty="0">
                <a:latin typeface="Segoe UI" panose="020B0502040204020203" pitchFamily="34" charset="0"/>
                <a:cs typeface="Segoe UI" panose="020B0502040204020203" pitchFamily="34" charset="0"/>
              </a:rPr>
              <a:t>:</a:t>
            </a:r>
          </a:p>
          <a:p>
            <a:pPr marL="457200" lvl="1" indent="0">
              <a:buNone/>
            </a:pPr>
            <a:r>
              <a:rPr lang="en-GB" sz="2000" dirty="0">
                <a:latin typeface="Segoe UI" panose="020B0502040204020203" pitchFamily="34" charset="0"/>
                <a:cs typeface="Segoe UI" panose="020B0502040204020203" pitchFamily="34" charset="0"/>
              </a:rPr>
              <a:t>1) </a:t>
            </a:r>
            <a:r>
              <a:rPr lang="en-GB" sz="2000" dirty="0" smtClean="0">
                <a:latin typeface="Segoe UI" panose="020B0502040204020203" pitchFamily="34" charset="0"/>
                <a:cs typeface="Segoe UI" panose="020B0502040204020203" pitchFamily="34" charset="0"/>
              </a:rPr>
              <a:t>The </a:t>
            </a:r>
            <a:r>
              <a:rPr lang="en-GB" sz="2000" dirty="0">
                <a:latin typeface="Segoe UI" panose="020B0502040204020203" pitchFamily="34" charset="0"/>
                <a:cs typeface="Segoe UI" panose="020B0502040204020203" pitchFamily="34" charset="0"/>
              </a:rPr>
              <a:t>voxels need to come from </a:t>
            </a:r>
            <a:r>
              <a:rPr lang="en-GB" sz="2000" u="sng" dirty="0">
                <a:latin typeface="Segoe UI" panose="020B0502040204020203" pitchFamily="34" charset="0"/>
                <a:cs typeface="Segoe UI" panose="020B0502040204020203" pitchFamily="34" charset="0"/>
              </a:rPr>
              <a:t>the same part of the brain</a:t>
            </a:r>
          </a:p>
          <a:p>
            <a:pPr marL="457200" lvl="1" indent="0">
              <a:buNone/>
            </a:pPr>
            <a:r>
              <a:rPr lang="en-GB" sz="2000" dirty="0">
                <a:latin typeface="Segoe UI" panose="020B0502040204020203" pitchFamily="34" charset="0"/>
                <a:cs typeface="Segoe UI" panose="020B0502040204020203" pitchFamily="34" charset="0"/>
              </a:rPr>
              <a:t>2) </a:t>
            </a:r>
            <a:r>
              <a:rPr lang="en-GB" sz="2000" dirty="0" smtClean="0">
                <a:latin typeface="Segoe UI" panose="020B0502040204020203" pitchFamily="34" charset="0"/>
                <a:cs typeface="Segoe UI" panose="020B0502040204020203" pitchFamily="34" charset="0"/>
              </a:rPr>
              <a:t>All </a:t>
            </a:r>
            <a:r>
              <a:rPr lang="en-GB" sz="2000" dirty="0">
                <a:latin typeface="Segoe UI" panose="020B0502040204020203" pitchFamily="34" charset="0"/>
                <a:cs typeface="Segoe UI" panose="020B0502040204020203" pitchFamily="34" charset="0"/>
              </a:rPr>
              <a:t>voxels must be acquired </a:t>
            </a:r>
            <a:r>
              <a:rPr lang="en-GB" sz="2000" dirty="0" smtClean="0">
                <a:latin typeface="Segoe UI" panose="020B0502040204020203" pitchFamily="34" charset="0"/>
                <a:cs typeface="Segoe UI" panose="020B0502040204020203" pitchFamily="34" charset="0"/>
              </a:rPr>
              <a:t>simultaneously</a:t>
            </a:r>
            <a:endParaRPr lang="fr-FR" sz="2000" dirty="0" smtClean="0">
              <a:latin typeface="Segoe UI" panose="020B0502040204020203" pitchFamily="34" charset="0"/>
              <a:cs typeface="Segoe UI" panose="020B0502040204020203" pitchFamily="34" charset="0"/>
            </a:endParaRPr>
          </a:p>
        </p:txBody>
      </p:sp>
      <p:sp>
        <p:nvSpPr>
          <p:cNvPr id="8" name="Titre 1"/>
          <p:cNvSpPr txBox="1">
            <a:spLocks/>
          </p:cNvSpPr>
          <p:nvPr/>
        </p:nvSpPr>
        <p:spPr>
          <a:xfrm>
            <a:off x="838200" y="3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GB" dirty="0" err="1">
                <a:latin typeface="Segoe UI" panose="020B0502040204020203" pitchFamily="34" charset="0"/>
                <a:cs typeface="Segoe UI" panose="020B0502040204020203" pitchFamily="34" charset="0"/>
              </a:rPr>
              <a:t>Preprocessing</a:t>
            </a:r>
            <a:r>
              <a:rPr lang="en-GB" dirty="0">
                <a:latin typeface="Segoe UI" panose="020B0502040204020203" pitchFamily="34" charset="0"/>
                <a:cs typeface="Segoe UI" panose="020B0502040204020203" pitchFamily="34" charset="0"/>
              </a:rPr>
              <a:t>: why is it needed?</a:t>
            </a:r>
            <a:endParaRPr lang="fr-FR" dirty="0">
              <a:latin typeface="Segoe UI" panose="020B0502040204020203" pitchFamily="34" charset="0"/>
              <a:cs typeface="Segoe UI" panose="020B0502040204020203" pitchFamily="34" charset="0"/>
            </a:endParaRPr>
          </a:p>
        </p:txBody>
      </p:sp>
      <p:sp>
        <p:nvSpPr>
          <p:cNvPr id="9" name="Content Placeholder 2"/>
          <p:cNvSpPr>
            <a:spLocks noGrp="1"/>
          </p:cNvSpPr>
          <p:nvPr/>
        </p:nvSpPr>
        <p:spPr bwMode="auto">
          <a:xfrm>
            <a:off x="1303538" y="3732976"/>
            <a:ext cx="8634288" cy="3013264"/>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GB" dirty="0" smtClean="0">
                <a:latin typeface="Segoe UI" panose="020B0502040204020203" pitchFamily="34" charset="0"/>
                <a:cs typeface="Segoe UI" panose="020B0502040204020203" pitchFamily="34" charset="0"/>
              </a:rPr>
              <a:t>Assumptions violated:</a:t>
            </a:r>
            <a:endParaRPr lang="en-GB" dirty="0">
              <a:latin typeface="Segoe UI" panose="020B0502040204020203" pitchFamily="34" charset="0"/>
              <a:cs typeface="Segoe UI" panose="020B0502040204020203" pitchFamily="34" charset="0"/>
            </a:endParaRPr>
          </a:p>
          <a:p>
            <a:pPr marL="914400" lvl="1" indent="-457200">
              <a:buAutoNum type="arabicParenR"/>
            </a:pPr>
            <a:r>
              <a:rPr lang="en-GB" sz="2000" dirty="0" smtClean="0">
                <a:latin typeface="Segoe UI" panose="020B0502040204020203" pitchFamily="34" charset="0"/>
                <a:cs typeface="Segoe UI" panose="020B0502040204020203" pitchFamily="34" charset="0"/>
              </a:rPr>
              <a:t>Brain moves in the scanner</a:t>
            </a:r>
          </a:p>
          <a:p>
            <a:pPr marL="914400" lvl="1" indent="-457200">
              <a:buAutoNum type="arabicParenR"/>
            </a:pPr>
            <a:r>
              <a:rPr lang="en-GB" sz="2000" dirty="0" smtClean="0">
                <a:latin typeface="Segoe UI" panose="020B0502040204020203" pitchFamily="34" charset="0"/>
                <a:cs typeface="Segoe UI" panose="020B0502040204020203" pitchFamily="34" charset="0"/>
              </a:rPr>
              <a:t>The </a:t>
            </a:r>
            <a:r>
              <a:rPr lang="en-GB" sz="2000" dirty="0">
                <a:latin typeface="Segoe UI" panose="020B0502040204020203" pitchFamily="34" charset="0"/>
                <a:cs typeface="Segoe UI" panose="020B0502040204020203" pitchFamily="34" charset="0"/>
              </a:rPr>
              <a:t>last slice is acquired TR seconds after the first </a:t>
            </a:r>
            <a:r>
              <a:rPr lang="en-GB" sz="2000" dirty="0" smtClean="0">
                <a:latin typeface="Segoe UI" panose="020B0502040204020203" pitchFamily="34" charset="0"/>
                <a:cs typeface="Segoe UI" panose="020B0502040204020203" pitchFamily="34" charset="0"/>
              </a:rPr>
              <a:t>slice</a:t>
            </a:r>
          </a:p>
          <a:p>
            <a:pPr marL="457200" lvl="1" indent="0">
              <a:buNone/>
            </a:pPr>
            <a:endParaRPr lang="en-GB" sz="1000" dirty="0" smtClean="0">
              <a:latin typeface="Segoe UI" panose="020B0502040204020203" pitchFamily="34" charset="0"/>
              <a:cs typeface="Segoe UI" panose="020B0502040204020203" pitchFamily="34" charset="0"/>
            </a:endParaRPr>
          </a:p>
          <a:p>
            <a:r>
              <a:rPr lang="fr-FR" dirty="0" err="1" smtClean="0">
                <a:latin typeface="Segoe UI" panose="020B0502040204020203" pitchFamily="34" charset="0"/>
                <a:cs typeface="Segoe UI" panose="020B0502040204020203" pitchFamily="34" charset="0"/>
              </a:rPr>
              <a:t>Problem</a:t>
            </a:r>
            <a:r>
              <a:rPr lang="fr-FR" dirty="0" smtClean="0">
                <a:latin typeface="Segoe UI" panose="020B0502040204020203" pitchFamily="34" charset="0"/>
                <a:cs typeface="Segoe UI" panose="020B0502040204020203" pitchFamily="34" charset="0"/>
              </a:rPr>
              <a:t>: </a:t>
            </a:r>
            <a:r>
              <a:rPr lang="fr-FR" sz="2000" dirty="0" err="1" smtClean="0">
                <a:latin typeface="Segoe UI" panose="020B0502040204020203" pitchFamily="34" charset="0"/>
                <a:cs typeface="Segoe UI" panose="020B0502040204020203" pitchFamily="34" charset="0"/>
              </a:rPr>
              <a:t>These</a:t>
            </a:r>
            <a:r>
              <a:rPr lang="fr-FR" sz="2000" dirty="0" smtClean="0">
                <a:latin typeface="Segoe UI" panose="020B0502040204020203" pitchFamily="34" charset="0"/>
                <a:cs typeface="Segoe UI" panose="020B0502040204020203" pitchFamily="34" charset="0"/>
              </a:rPr>
              <a:t> sources of variance </a:t>
            </a:r>
            <a:r>
              <a:rPr lang="fr-FR" sz="2000" dirty="0" err="1" smtClean="0">
                <a:latin typeface="Segoe UI" panose="020B0502040204020203" pitchFamily="34" charset="0"/>
                <a:cs typeface="Segoe UI" panose="020B0502040204020203" pitchFamily="34" charset="0"/>
              </a:rPr>
              <a:t>lower</a:t>
            </a:r>
            <a:r>
              <a:rPr lang="fr-FR" sz="2000" dirty="0" smtClean="0">
                <a:latin typeface="Segoe UI" panose="020B0502040204020203" pitchFamily="34" charset="0"/>
                <a:cs typeface="Segoe UI" panose="020B0502040204020203" pitchFamily="34" charset="0"/>
              </a:rPr>
              <a:t> the signal-to-noise ratio</a:t>
            </a:r>
          </a:p>
          <a:p>
            <a:endParaRPr lang="en-GB" sz="1000" dirty="0" smtClean="0">
              <a:latin typeface="Segoe UI" panose="020B0502040204020203" pitchFamily="34" charset="0"/>
              <a:cs typeface="Segoe UI" panose="020B0502040204020203" pitchFamily="34" charset="0"/>
            </a:endParaRPr>
          </a:p>
          <a:p>
            <a:r>
              <a:rPr lang="en-GB" dirty="0" smtClean="0">
                <a:latin typeface="Segoe UI" panose="020B0502040204020203" pitchFamily="34" charset="0"/>
                <a:cs typeface="Segoe UI" panose="020B0502040204020203" pitchFamily="34" charset="0"/>
              </a:rPr>
              <a:t>Solution: </a:t>
            </a:r>
            <a:r>
              <a:rPr lang="en-GB" sz="2000" dirty="0" err="1" smtClean="0">
                <a:latin typeface="Segoe UI" panose="020B0502040204020203" pitchFamily="34" charset="0"/>
                <a:cs typeface="Segoe UI" panose="020B0502040204020203" pitchFamily="34" charset="0"/>
              </a:rPr>
              <a:t>Preprocessing</a:t>
            </a:r>
            <a:r>
              <a:rPr lang="en-GB" sz="2000" dirty="0" smtClean="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such as slice-timing </a:t>
            </a:r>
            <a:r>
              <a:rPr lang="en-GB" sz="2000" dirty="0" smtClean="0">
                <a:latin typeface="Segoe UI" panose="020B0502040204020203" pitchFamily="34" charset="0"/>
                <a:cs typeface="Segoe UI" panose="020B0502040204020203" pitchFamily="34" charset="0"/>
              </a:rPr>
              <a:t>correction (assumption 2), </a:t>
            </a:r>
            <a:r>
              <a:rPr lang="en-GB" sz="2000" dirty="0">
                <a:latin typeface="Segoe UI" panose="020B0502040204020203" pitchFamily="34" charset="0"/>
                <a:cs typeface="Segoe UI" panose="020B0502040204020203" pitchFamily="34" charset="0"/>
              </a:rPr>
              <a:t>realignment of </a:t>
            </a:r>
            <a:r>
              <a:rPr lang="en-GB" sz="2000" dirty="0" smtClean="0">
                <a:latin typeface="Segoe UI" panose="020B0502040204020203" pitchFamily="34" charset="0"/>
                <a:cs typeface="Segoe UI" panose="020B0502040204020203" pitchFamily="34" charset="0"/>
              </a:rPr>
              <a:t>images (assumption 1), etc.</a:t>
            </a:r>
            <a:endParaRPr lang="fr-FR"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146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533" y="336885"/>
            <a:ext cx="4066359" cy="5986914"/>
          </a:xfrm>
          <a:prstGeom prst="rect">
            <a:avLst/>
          </a:prstGeom>
        </p:spPr>
      </p:pic>
      <p:sp>
        <p:nvSpPr>
          <p:cNvPr id="3" name="ZoneTexte 2"/>
          <p:cNvSpPr txBox="1"/>
          <p:nvPr/>
        </p:nvSpPr>
        <p:spPr>
          <a:xfrm>
            <a:off x="5159141" y="616017"/>
            <a:ext cx="5332396" cy="646331"/>
          </a:xfrm>
          <a:prstGeom prst="rect">
            <a:avLst/>
          </a:prstGeom>
          <a:noFill/>
        </p:spPr>
        <p:txBody>
          <a:bodyPr wrap="square" rtlCol="0">
            <a:spAutoFit/>
          </a:bodyPr>
          <a:lstStyle/>
          <a:p>
            <a:r>
              <a:rPr lang="en-US" dirty="0" smtClean="0"/>
              <a:t>Segmentation output are 3 images with the “RC” prefix which will be saved at the T1 folder. </a:t>
            </a:r>
          </a:p>
        </p:txBody>
      </p:sp>
      <p:sp>
        <p:nvSpPr>
          <p:cNvPr id="4" name="ZoneTexte 3"/>
          <p:cNvSpPr txBox="1"/>
          <p:nvPr/>
        </p:nvSpPr>
        <p:spPr>
          <a:xfrm>
            <a:off x="5159141" y="1295786"/>
            <a:ext cx="4071486" cy="1477328"/>
          </a:xfrm>
          <a:prstGeom prst="rect">
            <a:avLst/>
          </a:prstGeom>
          <a:noFill/>
        </p:spPr>
        <p:txBody>
          <a:bodyPr wrap="square" rtlCol="0">
            <a:spAutoFit/>
          </a:bodyPr>
          <a:lstStyle/>
          <a:p>
            <a:r>
              <a:rPr lang="en-US" dirty="0"/>
              <a:t>r</a:t>
            </a:r>
            <a:r>
              <a:rPr lang="en-US" dirty="0" smtClean="0"/>
              <a:t>c1*.</a:t>
            </a:r>
            <a:r>
              <a:rPr lang="en-US" dirty="0" err="1" smtClean="0"/>
              <a:t>nii</a:t>
            </a:r>
            <a:r>
              <a:rPr lang="en-US" dirty="0" smtClean="0"/>
              <a:t> files = grey matter</a:t>
            </a:r>
          </a:p>
          <a:p>
            <a:r>
              <a:rPr lang="en-US" dirty="0" smtClean="0"/>
              <a:t>rc2*.</a:t>
            </a:r>
            <a:r>
              <a:rPr lang="en-US" dirty="0" err="1"/>
              <a:t>nii</a:t>
            </a:r>
            <a:r>
              <a:rPr lang="en-US" dirty="0"/>
              <a:t> files = </a:t>
            </a:r>
            <a:r>
              <a:rPr lang="en-US" dirty="0" smtClean="0"/>
              <a:t>white matter</a:t>
            </a:r>
          </a:p>
          <a:p>
            <a:r>
              <a:rPr lang="en-US" dirty="0" smtClean="0"/>
              <a:t>rc3*.</a:t>
            </a:r>
            <a:r>
              <a:rPr lang="en-US" dirty="0" err="1"/>
              <a:t>nii</a:t>
            </a:r>
            <a:r>
              <a:rPr lang="en-US" dirty="0"/>
              <a:t> files = </a:t>
            </a:r>
            <a:r>
              <a:rPr lang="en-US" dirty="0" smtClean="0"/>
              <a:t>CSF</a:t>
            </a:r>
            <a:endParaRPr lang="en-US" dirty="0"/>
          </a:p>
          <a:p>
            <a:endParaRPr lang="en-US" dirty="0"/>
          </a:p>
          <a:p>
            <a:endParaRPr lang="en-US" dirty="0"/>
          </a:p>
        </p:txBody>
      </p:sp>
      <p:sp>
        <p:nvSpPr>
          <p:cNvPr id="5" name="Rectangle 4"/>
          <p:cNvSpPr/>
          <p:nvPr/>
        </p:nvSpPr>
        <p:spPr>
          <a:xfrm>
            <a:off x="5028135" y="3465513"/>
            <a:ext cx="3498073" cy="1938992"/>
          </a:xfrm>
          <a:prstGeom prst="rect">
            <a:avLst/>
          </a:prstGeom>
        </p:spPr>
        <p:txBody>
          <a:bodyPr wrap="none">
            <a:spAutoFit/>
          </a:bodyPr>
          <a:lstStyle/>
          <a:p>
            <a:r>
              <a:rPr lang="en-US" sz="2400" b="1" dirty="0" smtClean="0">
                <a:solidFill>
                  <a:srgbClr val="00B050"/>
                </a:solidFill>
              </a:rPr>
              <a:t>Output: </a:t>
            </a:r>
          </a:p>
          <a:p>
            <a:r>
              <a:rPr lang="en-US" sz="2400" b="1" dirty="0">
                <a:solidFill>
                  <a:srgbClr val="00B050"/>
                </a:solidFill>
              </a:rPr>
              <a:t>	</a:t>
            </a:r>
            <a:r>
              <a:rPr lang="en-US" sz="2400" b="1" dirty="0" smtClean="0">
                <a:solidFill>
                  <a:srgbClr val="00B050"/>
                </a:solidFill>
              </a:rPr>
              <a:t>rc1</a:t>
            </a:r>
            <a:r>
              <a:rPr lang="en-US" sz="2400" b="1" dirty="0">
                <a:solidFill>
                  <a:srgbClr val="00B050"/>
                </a:solidFill>
              </a:rPr>
              <a:t>*.</a:t>
            </a:r>
            <a:r>
              <a:rPr lang="en-US" sz="2400" b="1" dirty="0" err="1">
                <a:solidFill>
                  <a:srgbClr val="00B050"/>
                </a:solidFill>
              </a:rPr>
              <a:t>nii</a:t>
            </a:r>
            <a:r>
              <a:rPr lang="en-US" sz="2400" b="1" dirty="0">
                <a:solidFill>
                  <a:srgbClr val="00B050"/>
                </a:solidFill>
              </a:rPr>
              <a:t> </a:t>
            </a:r>
            <a:r>
              <a:rPr lang="en-US" sz="2400" b="1" dirty="0" smtClean="0">
                <a:solidFill>
                  <a:srgbClr val="00B050"/>
                </a:solidFill>
              </a:rPr>
              <a:t>file</a:t>
            </a:r>
          </a:p>
          <a:p>
            <a:r>
              <a:rPr lang="en-US" sz="2400" b="1" dirty="0">
                <a:solidFill>
                  <a:srgbClr val="00B050"/>
                </a:solidFill>
              </a:rPr>
              <a:t>	</a:t>
            </a:r>
            <a:r>
              <a:rPr lang="en-US" sz="2400" b="1" dirty="0" smtClean="0">
                <a:solidFill>
                  <a:srgbClr val="00B050"/>
                </a:solidFill>
              </a:rPr>
              <a:t>rc2*.</a:t>
            </a:r>
            <a:r>
              <a:rPr lang="en-US" sz="2400" b="1" dirty="0" err="1">
                <a:solidFill>
                  <a:srgbClr val="00B050"/>
                </a:solidFill>
              </a:rPr>
              <a:t>nii</a:t>
            </a:r>
            <a:r>
              <a:rPr lang="en-US" sz="2400" b="1" dirty="0">
                <a:solidFill>
                  <a:srgbClr val="00B050"/>
                </a:solidFill>
              </a:rPr>
              <a:t> </a:t>
            </a:r>
            <a:r>
              <a:rPr lang="en-US" sz="2400" b="1" dirty="0" smtClean="0">
                <a:solidFill>
                  <a:srgbClr val="00B050"/>
                </a:solidFill>
              </a:rPr>
              <a:t>file</a:t>
            </a:r>
          </a:p>
          <a:p>
            <a:r>
              <a:rPr lang="en-US" sz="2400" b="1" dirty="0">
                <a:solidFill>
                  <a:srgbClr val="00B050"/>
                </a:solidFill>
              </a:rPr>
              <a:t>	</a:t>
            </a:r>
            <a:r>
              <a:rPr lang="en-US" sz="2400" b="1" dirty="0" smtClean="0">
                <a:solidFill>
                  <a:srgbClr val="00B050"/>
                </a:solidFill>
              </a:rPr>
              <a:t>rc3*.</a:t>
            </a:r>
            <a:r>
              <a:rPr lang="en-US" sz="2400" b="1" dirty="0" err="1">
                <a:solidFill>
                  <a:srgbClr val="00B050"/>
                </a:solidFill>
              </a:rPr>
              <a:t>nii</a:t>
            </a:r>
            <a:r>
              <a:rPr lang="en-US" sz="2400" b="1" dirty="0">
                <a:solidFill>
                  <a:srgbClr val="00B050"/>
                </a:solidFill>
              </a:rPr>
              <a:t> </a:t>
            </a:r>
            <a:r>
              <a:rPr lang="en-US" sz="2400" b="1" dirty="0" smtClean="0">
                <a:solidFill>
                  <a:srgbClr val="00B050"/>
                </a:solidFill>
              </a:rPr>
              <a:t>file</a:t>
            </a:r>
            <a:endParaRPr lang="en-US" sz="2400" b="1" dirty="0">
              <a:solidFill>
                <a:srgbClr val="00B050"/>
              </a:solidFill>
            </a:endParaRPr>
          </a:p>
          <a:p>
            <a:r>
              <a:rPr lang="en-US" sz="2400" b="1" dirty="0" smtClean="0">
                <a:solidFill>
                  <a:srgbClr val="00B050"/>
                </a:solidFill>
              </a:rPr>
              <a:t>For each participant</a:t>
            </a:r>
          </a:p>
        </p:txBody>
      </p:sp>
      <p:sp>
        <p:nvSpPr>
          <p:cNvPr id="6" name="ZoneTexte 5"/>
          <p:cNvSpPr txBox="1"/>
          <p:nvPr/>
        </p:nvSpPr>
        <p:spPr>
          <a:xfrm>
            <a:off x="5039919" y="2426007"/>
            <a:ext cx="3737550" cy="369332"/>
          </a:xfrm>
          <a:prstGeom prst="rect">
            <a:avLst/>
          </a:prstGeom>
          <a:noFill/>
        </p:spPr>
        <p:txBody>
          <a:bodyPr wrap="square" rtlCol="0">
            <a:spAutoFit/>
          </a:bodyPr>
          <a:lstStyle/>
          <a:p>
            <a:r>
              <a:rPr lang="en-US" dirty="0" smtClean="0"/>
              <a:t>Images will be saved at the T1 folder</a:t>
            </a:r>
            <a:endParaRPr lang="en-US" dirty="0"/>
          </a:p>
        </p:txBody>
      </p:sp>
      <p:sp>
        <p:nvSpPr>
          <p:cNvPr id="7" name="Espace réservé du numéro de diapositive 6"/>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50</a:t>
            </a:fld>
            <a:endParaRPr lang="fr-FR" dirty="0">
              <a:solidFill>
                <a:schemeClr val="bg1"/>
              </a:solidFill>
            </a:endParaRPr>
          </a:p>
        </p:txBody>
      </p:sp>
      <p:sp>
        <p:nvSpPr>
          <p:cNvPr id="8" name="Rectangle 7"/>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15695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5778531" y="3712650"/>
            <a:ext cx="4716379" cy="646331"/>
          </a:xfrm>
          <a:prstGeom prst="rect">
            <a:avLst/>
          </a:prstGeom>
          <a:noFill/>
        </p:spPr>
        <p:txBody>
          <a:bodyPr wrap="square" rtlCol="0">
            <a:spAutoFit/>
          </a:bodyPr>
          <a:lstStyle/>
          <a:p>
            <a:r>
              <a:rPr lang="en-US" dirty="0" smtClean="0">
                <a:solidFill>
                  <a:srgbClr val="FF0000"/>
                </a:solidFill>
              </a:rPr>
              <a:t>Needs all segmentation </a:t>
            </a:r>
            <a:r>
              <a:rPr lang="en-US" dirty="0" err="1" smtClean="0">
                <a:solidFill>
                  <a:srgbClr val="FF0000"/>
                </a:solidFill>
              </a:rPr>
              <a:t>rc</a:t>
            </a:r>
            <a:r>
              <a:rPr lang="en-US" dirty="0" smtClean="0">
                <a:solidFill>
                  <a:srgbClr val="FF0000"/>
                </a:solidFill>
              </a:rPr>
              <a:t> files and batch 1 processes to be ready before launching!</a:t>
            </a:r>
            <a:endParaRPr lang="en-US" dirty="0">
              <a:solidFill>
                <a:srgbClr val="FF0000"/>
              </a:solidFill>
            </a:endParaRPr>
          </a:p>
        </p:txBody>
      </p:sp>
      <p:sp>
        <p:nvSpPr>
          <p:cNvPr id="8" name="Rectangle 7"/>
          <p:cNvSpPr/>
          <p:nvPr/>
        </p:nvSpPr>
        <p:spPr>
          <a:xfrm>
            <a:off x="5051461" y="5774204"/>
            <a:ext cx="6096000" cy="646331"/>
          </a:xfrm>
          <a:prstGeom prst="rect">
            <a:avLst/>
          </a:prstGeom>
        </p:spPr>
        <p:txBody>
          <a:bodyPr>
            <a:spAutoFit/>
          </a:bodyPr>
          <a:lstStyle/>
          <a:p>
            <a:r>
              <a:rPr lang="en-US" b="1" dirty="0">
                <a:solidFill>
                  <a:srgbClr val="FFC000"/>
                </a:solidFill>
              </a:rPr>
              <a:t>The whole procedure takes (in the order of) about a week of processing time for 400 subjects</a:t>
            </a:r>
          </a:p>
        </p:txBody>
      </p:sp>
      <p:pic>
        <p:nvPicPr>
          <p:cNvPr id="5" name="Image 4"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88" y="1700458"/>
            <a:ext cx="4580316" cy="4950238"/>
          </a:xfrm>
          <a:prstGeom prst="rect">
            <a:avLst/>
          </a:prstGeom>
        </p:spPr>
      </p:pic>
      <p:sp>
        <p:nvSpPr>
          <p:cNvPr id="10" name="Rectangle 9"/>
          <p:cNvSpPr/>
          <p:nvPr/>
        </p:nvSpPr>
        <p:spPr>
          <a:xfrm>
            <a:off x="5778531" y="3343318"/>
            <a:ext cx="3169907" cy="369332"/>
          </a:xfrm>
          <a:prstGeom prst="rect">
            <a:avLst/>
          </a:prstGeom>
        </p:spPr>
        <p:txBody>
          <a:bodyPr wrap="none">
            <a:spAutoFit/>
          </a:bodyPr>
          <a:lstStyle/>
          <a:p>
            <a:r>
              <a:rPr lang="en-US" dirty="0" smtClean="0"/>
              <a:t>Run DARTEL </a:t>
            </a:r>
            <a:r>
              <a:rPr lang="en-US" dirty="0"/>
              <a:t>(create a template)</a:t>
            </a:r>
          </a:p>
        </p:txBody>
      </p:sp>
      <p:sp>
        <p:nvSpPr>
          <p:cNvPr id="4" name="Rectangle 3"/>
          <p:cNvSpPr/>
          <p:nvPr/>
        </p:nvSpPr>
        <p:spPr>
          <a:xfrm>
            <a:off x="5196840" y="1628101"/>
            <a:ext cx="6096000" cy="1477328"/>
          </a:xfrm>
          <a:prstGeom prst="rect">
            <a:avLst/>
          </a:prstGeom>
        </p:spPr>
        <p:txBody>
          <a:bodyPr>
            <a:spAutoFit/>
          </a:bodyPr>
          <a:lstStyle/>
          <a:p>
            <a:r>
              <a:rPr lang="en-US" dirty="0"/>
              <a:t>The Diffeomorphic Anatomical Registration Through </a:t>
            </a:r>
            <a:r>
              <a:rPr lang="en-US" dirty="0" err="1"/>
              <a:t>Exponentiated</a:t>
            </a:r>
            <a:r>
              <a:rPr lang="en-US" dirty="0"/>
              <a:t> Lie Algebra (DARTEL, </a:t>
            </a:r>
            <a:r>
              <a:rPr lang="en-US" dirty="0" err="1"/>
              <a:t>Ashburner</a:t>
            </a:r>
            <a:r>
              <a:rPr lang="en-US" dirty="0"/>
              <a:t> 2007) Toolbox is a high dimensional warping process that increases the registration between individuals, which results in improved localization and increased sensitivity in analyses.</a:t>
            </a:r>
          </a:p>
        </p:txBody>
      </p:sp>
      <p:sp>
        <p:nvSpPr>
          <p:cNvPr id="6" name="Espace réservé du numéro de diapositive 5"/>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51</a:t>
            </a:fld>
            <a:endParaRPr lang="fr-FR" dirty="0">
              <a:solidFill>
                <a:schemeClr val="bg1"/>
              </a:solidFill>
            </a:endParaRPr>
          </a:p>
        </p:txBody>
      </p:sp>
      <p:sp>
        <p:nvSpPr>
          <p:cNvPr id="9" name="Rectangle 8"/>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re 1"/>
          <p:cNvSpPr txBox="1">
            <a:spLocks/>
          </p:cNvSpPr>
          <p:nvPr/>
        </p:nvSpPr>
        <p:spPr>
          <a:xfrm>
            <a:off x="838200" y="153646"/>
            <a:ext cx="10515600" cy="1325563"/>
          </a:xfrm>
          <a:prstGeom prst="rect">
            <a:avLst/>
          </a:prstGeom>
        </p:spPr>
        <p:txBody>
          <a:bodyPr anchor="ct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fr-FR" sz="4000" dirty="0" smtClean="0">
                <a:latin typeface="Segoe UI" panose="020B0502040204020203" pitchFamily="34" charset="0"/>
                <a:cs typeface="Segoe UI" panose="020B0502040204020203" pitchFamily="34" charset="0"/>
              </a:rPr>
              <a:t>Pipeline: 10 &amp; 11. </a:t>
            </a:r>
            <a:r>
              <a:rPr lang="en-US" sz="4000" dirty="0">
                <a:latin typeface="Segoe UI" panose="020B0502040204020203" pitchFamily="34" charset="0"/>
                <a:cs typeface="Segoe UI" panose="020B0502040204020203" pitchFamily="34" charset="0"/>
              </a:rPr>
              <a:t>Normalization (DARTEL </a:t>
            </a:r>
            <a:r>
              <a:rPr lang="en-US" sz="4000" dirty="0" smtClean="0">
                <a:latin typeface="Segoe UI" panose="020B0502040204020203" pitchFamily="34" charset="0"/>
                <a:cs typeface="Segoe UI" panose="020B0502040204020203" pitchFamily="34" charset="0"/>
              </a:rPr>
              <a:t>+ </a:t>
            </a:r>
            <a:r>
              <a:rPr lang="en-US" sz="4000" dirty="0">
                <a:latin typeface="Segoe UI" panose="020B0502040204020203" pitchFamily="34" charset="0"/>
                <a:cs typeface="Segoe UI" panose="020B0502040204020203" pitchFamily="34" charset="0"/>
              </a:rPr>
              <a:t>MNI Space </a:t>
            </a:r>
            <a:r>
              <a:rPr lang="en-US" sz="4000" dirty="0" smtClean="0">
                <a:latin typeface="Segoe UI" panose="020B0502040204020203" pitchFamily="34" charset="0"/>
                <a:cs typeface="Segoe UI" panose="020B0502040204020203" pitchFamily="34" charset="0"/>
              </a:rPr>
              <a:t>normalization + Smoothing)</a:t>
            </a:r>
            <a:endParaRPr lang="en-US"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72777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97" y="348839"/>
            <a:ext cx="4240845" cy="4700696"/>
          </a:xfrm>
          <a:prstGeom prst="rect">
            <a:avLst/>
          </a:prstGeom>
        </p:spPr>
      </p:pic>
      <p:sp>
        <p:nvSpPr>
          <p:cNvPr id="3" name="ZoneTexte 2"/>
          <p:cNvSpPr txBox="1"/>
          <p:nvPr/>
        </p:nvSpPr>
        <p:spPr>
          <a:xfrm>
            <a:off x="6548684" y="5255002"/>
            <a:ext cx="4598777" cy="923330"/>
          </a:xfrm>
          <a:prstGeom prst="rect">
            <a:avLst/>
          </a:prstGeom>
          <a:noFill/>
        </p:spPr>
        <p:txBody>
          <a:bodyPr wrap="square" rtlCol="0">
            <a:spAutoFit/>
          </a:bodyPr>
          <a:lstStyle/>
          <a:p>
            <a:r>
              <a:rPr lang="en-US" dirty="0" smtClean="0"/>
              <a:t>The template for all-participants </a:t>
            </a:r>
            <a:r>
              <a:rPr lang="en-US" dirty="0"/>
              <a:t>will </a:t>
            </a:r>
            <a:r>
              <a:rPr lang="en-US" dirty="0" smtClean="0"/>
              <a:t>be saved at the T1 folder of the first participant:</a:t>
            </a:r>
            <a:endParaRPr lang="en-US" dirty="0"/>
          </a:p>
        </p:txBody>
      </p:sp>
      <p:sp>
        <p:nvSpPr>
          <p:cNvPr id="4" name="Rectangle 3"/>
          <p:cNvSpPr/>
          <p:nvPr/>
        </p:nvSpPr>
        <p:spPr>
          <a:xfrm>
            <a:off x="314205" y="5362655"/>
            <a:ext cx="6096000" cy="1200329"/>
          </a:xfrm>
          <a:prstGeom prst="rect">
            <a:avLst/>
          </a:prstGeom>
        </p:spPr>
        <p:txBody>
          <a:bodyPr>
            <a:spAutoFit/>
          </a:bodyPr>
          <a:lstStyle/>
          <a:p>
            <a:r>
              <a:rPr lang="en-US" dirty="0" smtClean="0">
                <a:solidFill>
                  <a:srgbClr val="FF0000"/>
                </a:solidFill>
              </a:rPr>
              <a:t>KEEP THE SAME ORDER WHILE ADDING FILES!</a:t>
            </a:r>
          </a:p>
          <a:p>
            <a:r>
              <a:rPr lang="en-US" dirty="0" smtClean="0">
                <a:solidFill>
                  <a:srgbClr val="FF0000"/>
                </a:solidFill>
              </a:rPr>
              <a:t>The first rc1*.</a:t>
            </a:r>
            <a:r>
              <a:rPr lang="en-US" dirty="0" err="1" smtClean="0">
                <a:solidFill>
                  <a:srgbClr val="FF0000"/>
                </a:solidFill>
              </a:rPr>
              <a:t>nii</a:t>
            </a:r>
            <a:r>
              <a:rPr lang="en-US" dirty="0" smtClean="0">
                <a:solidFill>
                  <a:srgbClr val="FF0000"/>
                </a:solidFill>
              </a:rPr>
              <a:t> is assumed to correspond with the first rc2*.</a:t>
            </a:r>
            <a:r>
              <a:rPr lang="en-US" dirty="0" err="1" smtClean="0">
                <a:solidFill>
                  <a:srgbClr val="FF0000"/>
                </a:solidFill>
              </a:rPr>
              <a:t>nii</a:t>
            </a:r>
            <a:r>
              <a:rPr lang="en-US" dirty="0" smtClean="0">
                <a:solidFill>
                  <a:srgbClr val="FF0000"/>
                </a:solidFill>
              </a:rPr>
              <a:t> </a:t>
            </a:r>
            <a:r>
              <a:rPr lang="en-US" b="1" u="sng" dirty="0" smtClean="0">
                <a:solidFill>
                  <a:srgbClr val="FF0000"/>
                </a:solidFill>
              </a:rPr>
              <a:t>from the same subject</a:t>
            </a:r>
            <a:r>
              <a:rPr lang="en-US" dirty="0" smtClean="0">
                <a:solidFill>
                  <a:srgbClr val="FF0000"/>
                </a:solidFill>
              </a:rPr>
              <a:t>, the second with the second, and so on..</a:t>
            </a:r>
            <a:endParaRPr lang="en-US" dirty="0">
              <a:solidFill>
                <a:srgbClr val="FF0000"/>
              </a:solidFill>
            </a:endParaRPr>
          </a:p>
        </p:txBody>
      </p:sp>
      <p:sp>
        <p:nvSpPr>
          <p:cNvPr id="5" name="Rectangle 4"/>
          <p:cNvSpPr/>
          <p:nvPr/>
        </p:nvSpPr>
        <p:spPr>
          <a:xfrm>
            <a:off x="7897404" y="5824387"/>
            <a:ext cx="3250057" cy="646331"/>
          </a:xfrm>
          <a:prstGeom prst="rect">
            <a:avLst/>
          </a:prstGeom>
        </p:spPr>
        <p:txBody>
          <a:bodyPr wrap="square">
            <a:spAutoFit/>
          </a:bodyPr>
          <a:lstStyle/>
          <a:p>
            <a:r>
              <a:rPr lang="en-US" b="1" dirty="0" smtClean="0">
                <a:solidFill>
                  <a:srgbClr val="00B050"/>
                </a:solidFill>
              </a:rPr>
              <a:t>Output = </a:t>
            </a:r>
            <a:r>
              <a:rPr lang="en-US" b="1" dirty="0">
                <a:solidFill>
                  <a:srgbClr val="00B050"/>
                </a:solidFill>
              </a:rPr>
              <a:t>u_rc1*.</a:t>
            </a:r>
            <a:r>
              <a:rPr lang="en-US" b="1" dirty="0" err="1">
                <a:solidFill>
                  <a:srgbClr val="00B050"/>
                </a:solidFill>
              </a:rPr>
              <a:t>nii</a:t>
            </a:r>
            <a:r>
              <a:rPr lang="en-US" b="1" dirty="0">
                <a:solidFill>
                  <a:srgbClr val="00B050"/>
                </a:solidFill>
              </a:rPr>
              <a:t> </a:t>
            </a:r>
            <a:r>
              <a:rPr lang="en-US" b="1" dirty="0" smtClean="0">
                <a:solidFill>
                  <a:srgbClr val="00B050"/>
                </a:solidFill>
              </a:rPr>
              <a:t>file aka “</a:t>
            </a:r>
            <a:r>
              <a:rPr lang="en-US" b="1" u="sng" dirty="0" smtClean="0">
                <a:solidFill>
                  <a:srgbClr val="00B050"/>
                </a:solidFill>
              </a:rPr>
              <a:t>flow fields</a:t>
            </a:r>
            <a:r>
              <a:rPr lang="en-US" b="1" dirty="0" smtClean="0">
                <a:solidFill>
                  <a:srgbClr val="00B050"/>
                </a:solidFill>
              </a:rPr>
              <a:t>”</a:t>
            </a:r>
            <a:endParaRPr lang="en-US" b="1" dirty="0">
              <a:solidFill>
                <a:srgbClr val="00B050"/>
              </a:solidFill>
            </a:endParaRPr>
          </a:p>
        </p:txBody>
      </p:sp>
      <p:pic>
        <p:nvPicPr>
          <p:cNvPr id="8" name="Image 7"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355" y="93672"/>
            <a:ext cx="4673578" cy="5083119"/>
          </a:xfrm>
          <a:prstGeom prst="rect">
            <a:avLst/>
          </a:prstGeom>
        </p:spPr>
      </p:pic>
      <p:sp>
        <p:nvSpPr>
          <p:cNvPr id="9" name="ZoneTexte 8"/>
          <p:cNvSpPr txBox="1"/>
          <p:nvPr/>
        </p:nvSpPr>
        <p:spPr>
          <a:xfrm>
            <a:off x="5397911" y="1676076"/>
            <a:ext cx="2024588" cy="2492990"/>
          </a:xfrm>
          <a:prstGeom prst="rect">
            <a:avLst/>
          </a:prstGeom>
          <a:noFill/>
        </p:spPr>
        <p:txBody>
          <a:bodyPr wrap="square" rtlCol="0">
            <a:spAutoFit/>
          </a:bodyPr>
          <a:lstStyle/>
          <a:p>
            <a:endParaRPr lang="en-US" sz="1200" dirty="0" smtClean="0"/>
          </a:p>
          <a:p>
            <a:pPr marL="228600" indent="-228600">
              <a:buFont typeface="+mj-lt"/>
              <a:buAutoNum type="arabicPeriod"/>
            </a:pPr>
            <a:r>
              <a:rPr lang="en-US" sz="1200" dirty="0" smtClean="0">
                <a:solidFill>
                  <a:srgbClr val="FF0000"/>
                </a:solidFill>
              </a:rPr>
              <a:t>First field will correspond to rc1 images from all subjects</a:t>
            </a:r>
          </a:p>
          <a:p>
            <a:pPr marL="228600" indent="-228600">
              <a:buFont typeface="+mj-lt"/>
              <a:buAutoNum type="arabicPeriod"/>
            </a:pPr>
            <a:r>
              <a:rPr lang="en-US" sz="1200" dirty="0" smtClean="0">
                <a:solidFill>
                  <a:srgbClr val="00B050"/>
                </a:solidFill>
              </a:rPr>
              <a:t>Second field will correspond to rc2 images from all subjects</a:t>
            </a:r>
          </a:p>
          <a:p>
            <a:pPr marL="228600" indent="-228600">
              <a:buFont typeface="+mj-lt"/>
              <a:buAutoNum type="arabicPeriod"/>
            </a:pPr>
            <a:r>
              <a:rPr lang="en-US" sz="1200" dirty="0" smtClean="0">
                <a:solidFill>
                  <a:srgbClr val="0070C0"/>
                </a:solidFill>
              </a:rPr>
              <a:t>Third field will correspond to rc3 images from all subjects</a:t>
            </a:r>
            <a:endParaRPr lang="en-US" sz="1200" dirty="0">
              <a:solidFill>
                <a:srgbClr val="0070C0"/>
              </a:solidFill>
            </a:endParaRPr>
          </a:p>
        </p:txBody>
      </p:sp>
      <p:sp>
        <p:nvSpPr>
          <p:cNvPr id="12" name="Rectangle 11"/>
          <p:cNvSpPr/>
          <p:nvPr/>
        </p:nvSpPr>
        <p:spPr>
          <a:xfrm>
            <a:off x="4772724" y="537557"/>
            <a:ext cx="2926236" cy="923330"/>
          </a:xfrm>
          <a:prstGeom prst="rect">
            <a:avLst/>
          </a:prstGeom>
        </p:spPr>
        <p:txBody>
          <a:bodyPr wrap="square">
            <a:spAutoFit/>
          </a:bodyPr>
          <a:lstStyle/>
          <a:p>
            <a:r>
              <a:rPr lang="en-US" dirty="0"/>
              <a:t>Click at the images field and </a:t>
            </a:r>
            <a:r>
              <a:rPr lang="en-US" dirty="0">
                <a:solidFill>
                  <a:srgbClr val="7030A0"/>
                </a:solidFill>
              </a:rPr>
              <a:t>create</a:t>
            </a:r>
            <a:r>
              <a:rPr lang="en-US" dirty="0"/>
              <a:t> 3 fields for </a:t>
            </a:r>
            <a:r>
              <a:rPr lang="en-US" dirty="0" smtClean="0"/>
              <a:t>each image</a:t>
            </a:r>
            <a:endParaRPr lang="en-US" dirty="0"/>
          </a:p>
        </p:txBody>
      </p:sp>
      <p:cxnSp>
        <p:nvCxnSpPr>
          <p:cNvPr id="17" name="Connecteur droit avec flèche 16"/>
          <p:cNvCxnSpPr/>
          <p:nvPr/>
        </p:nvCxnSpPr>
        <p:spPr>
          <a:xfrm flipH="1">
            <a:off x="4077952" y="860723"/>
            <a:ext cx="634267" cy="27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p:nvPr/>
        </p:nvCxnSpPr>
        <p:spPr>
          <a:xfrm flipV="1">
            <a:off x="6910939" y="928722"/>
            <a:ext cx="2945330" cy="1131084"/>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en angle 25"/>
          <p:cNvCxnSpPr/>
          <p:nvPr/>
        </p:nvCxnSpPr>
        <p:spPr>
          <a:xfrm flipV="1">
            <a:off x="6890968" y="1089672"/>
            <a:ext cx="2892176" cy="1545559"/>
          </a:xfrm>
          <a:prstGeom prst="bent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en angle 46"/>
          <p:cNvCxnSpPr/>
          <p:nvPr/>
        </p:nvCxnSpPr>
        <p:spPr>
          <a:xfrm flipV="1">
            <a:off x="6990735" y="1193305"/>
            <a:ext cx="2865534" cy="2416010"/>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52</a:t>
            </a:fld>
            <a:endParaRPr lang="fr-FR" dirty="0">
              <a:solidFill>
                <a:schemeClr val="bg1"/>
              </a:solidFill>
            </a:endParaRPr>
          </a:p>
        </p:txBody>
      </p:sp>
      <p:sp>
        <p:nvSpPr>
          <p:cNvPr id="18" name="Rectangle 17"/>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cteur en angle 9"/>
          <p:cNvCxnSpPr/>
          <p:nvPr/>
        </p:nvCxnSpPr>
        <p:spPr>
          <a:xfrm rot="10800000">
            <a:off x="4052361" y="1262124"/>
            <a:ext cx="1028117" cy="709190"/>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en angle 29"/>
          <p:cNvCxnSpPr/>
          <p:nvPr/>
        </p:nvCxnSpPr>
        <p:spPr>
          <a:xfrm rot="10800000">
            <a:off x="4052057" y="1372547"/>
            <a:ext cx="1306526" cy="1291992"/>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en angle 38"/>
          <p:cNvCxnSpPr/>
          <p:nvPr/>
        </p:nvCxnSpPr>
        <p:spPr>
          <a:xfrm rot="10800000">
            <a:off x="4050792" y="1517784"/>
            <a:ext cx="2096562" cy="2091530"/>
          </a:xfrm>
          <a:prstGeom prst="bentConnector3">
            <a:avLst>
              <a:gd name="adj1" fmla="val 5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8633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28768" y="369332"/>
            <a:ext cx="3030845" cy="3416320"/>
          </a:xfrm>
          <a:prstGeom prst="rect">
            <a:avLst/>
          </a:prstGeom>
        </p:spPr>
        <p:txBody>
          <a:bodyPr wrap="square">
            <a:spAutoFit/>
          </a:bodyPr>
          <a:lstStyle/>
          <a:p>
            <a:r>
              <a:rPr lang="en-US" dirty="0" smtClean="0"/>
              <a:t>Using dependency button, specify </a:t>
            </a:r>
            <a:r>
              <a:rPr lang="en-US" dirty="0"/>
              <a:t>the last of the series of templates that was created by </a:t>
            </a:r>
            <a:r>
              <a:rPr lang="en-US" dirty="0" err="1" smtClean="0"/>
              <a:t>RunDartel</a:t>
            </a:r>
            <a:r>
              <a:rPr lang="en-US" dirty="0" smtClean="0"/>
              <a:t> </a:t>
            </a:r>
            <a:r>
              <a:rPr lang="en-US" dirty="0"/>
              <a:t>(create Template). This is usually called </a:t>
            </a:r>
            <a:r>
              <a:rPr lang="en-US" b="1" dirty="0" smtClean="0"/>
              <a:t>Template_6.nii</a:t>
            </a:r>
          </a:p>
          <a:p>
            <a:r>
              <a:rPr lang="en-US" b="1" dirty="0" smtClean="0"/>
              <a:t>The file is usually located at the T1 folder from first participant from the DARTEL template batch.</a:t>
            </a:r>
            <a:endParaRPr lang="en-US" b="1" dirty="0"/>
          </a:p>
        </p:txBody>
      </p:sp>
      <p:sp>
        <p:nvSpPr>
          <p:cNvPr id="6" name="Rectangle 5"/>
          <p:cNvSpPr/>
          <p:nvPr/>
        </p:nvSpPr>
        <p:spPr>
          <a:xfrm>
            <a:off x="8522199" y="4071426"/>
            <a:ext cx="2770641" cy="923330"/>
          </a:xfrm>
          <a:prstGeom prst="rect">
            <a:avLst/>
          </a:prstGeom>
        </p:spPr>
        <p:txBody>
          <a:bodyPr wrap="square">
            <a:spAutoFit/>
          </a:bodyPr>
          <a:lstStyle/>
          <a:p>
            <a:r>
              <a:rPr lang="en-US" dirty="0"/>
              <a:t>For fMRI analyses, </a:t>
            </a:r>
            <a:endParaRPr lang="en-US" dirty="0" smtClean="0"/>
          </a:p>
          <a:p>
            <a:r>
              <a:rPr lang="en-US" dirty="0" smtClean="0"/>
              <a:t>Select according to : </a:t>
            </a:r>
            <a:r>
              <a:rPr lang="en-US" b="1" dirty="0" smtClean="0"/>
              <a:t>Few Subjects</a:t>
            </a:r>
            <a:endParaRPr lang="en-US" dirty="0"/>
          </a:p>
        </p:txBody>
      </p:sp>
      <p:pic>
        <p:nvPicPr>
          <p:cNvPr id="7" name="Image 6"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9" y="195097"/>
            <a:ext cx="3070459" cy="3270416"/>
          </a:xfrm>
          <a:prstGeom prst="rect">
            <a:avLst/>
          </a:prstGeom>
        </p:spPr>
      </p:pic>
      <p:pic>
        <p:nvPicPr>
          <p:cNvPr id="8" name="Image 7"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07" y="1437466"/>
            <a:ext cx="4702392" cy="5205208"/>
          </a:xfrm>
          <a:prstGeom prst="rect">
            <a:avLst/>
          </a:prstGeom>
        </p:spPr>
      </p:pic>
      <p:pic>
        <p:nvPicPr>
          <p:cNvPr id="9" name="Image 8"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348" y="432106"/>
            <a:ext cx="1971950" cy="352474"/>
          </a:xfrm>
          <a:prstGeom prst="rect">
            <a:avLst/>
          </a:prstGeom>
        </p:spPr>
      </p:pic>
      <p:pic>
        <p:nvPicPr>
          <p:cNvPr id="10" name="Image 9" descr="Capture d’écra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9879" y="900152"/>
            <a:ext cx="2838889" cy="2865114"/>
          </a:xfrm>
          <a:prstGeom prst="rect">
            <a:avLst/>
          </a:prstGeom>
        </p:spPr>
      </p:pic>
      <p:pic>
        <p:nvPicPr>
          <p:cNvPr id="11" name="Image 10" descr="Capture d’écra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7011" y="3905000"/>
            <a:ext cx="3121307" cy="782172"/>
          </a:xfrm>
          <a:prstGeom prst="rect">
            <a:avLst/>
          </a:prstGeom>
        </p:spPr>
      </p:pic>
      <p:cxnSp>
        <p:nvCxnSpPr>
          <p:cNvPr id="13" name="Connecteur en angle 12"/>
          <p:cNvCxnSpPr/>
          <p:nvPr/>
        </p:nvCxnSpPr>
        <p:spPr>
          <a:xfrm rot="16200000" flipH="1">
            <a:off x="4298076" y="2997873"/>
            <a:ext cx="1400070" cy="582715"/>
          </a:xfrm>
          <a:prstGeom prst="bentConnector3">
            <a:avLst>
              <a:gd name="adj1" fmla="val 988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10507013" y="4687172"/>
            <a:ext cx="0" cy="132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7695298" y="5996343"/>
            <a:ext cx="3715352" cy="646331"/>
          </a:xfrm>
          <a:prstGeom prst="rect">
            <a:avLst/>
          </a:prstGeom>
          <a:noFill/>
        </p:spPr>
        <p:txBody>
          <a:bodyPr wrap="square" rtlCol="0">
            <a:spAutoFit/>
          </a:bodyPr>
          <a:lstStyle/>
          <a:p>
            <a:r>
              <a:rPr lang="en-US" dirty="0" smtClean="0"/>
              <a:t>This will display new fields for adding files (see next slide)</a:t>
            </a:r>
            <a:endParaRPr lang="en-US"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53</a:t>
            </a:fld>
            <a:endParaRPr lang="fr-FR">
              <a:solidFill>
                <a:schemeClr val="bg1"/>
              </a:solidFill>
            </a:endParaRPr>
          </a:p>
        </p:txBody>
      </p:sp>
      <p:sp>
        <p:nvSpPr>
          <p:cNvPr id="14" name="Rectangle 13"/>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33207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69991" y="5817332"/>
            <a:ext cx="3620328" cy="923330"/>
          </a:xfrm>
          <a:prstGeom prst="rect">
            <a:avLst/>
          </a:prstGeom>
        </p:spPr>
        <p:txBody>
          <a:bodyPr wrap="square">
            <a:spAutoFit/>
          </a:bodyPr>
          <a:lstStyle/>
          <a:p>
            <a:r>
              <a:rPr lang="en-US" b="1" dirty="0" smtClean="0">
                <a:solidFill>
                  <a:srgbClr val="00B050"/>
                </a:solidFill>
              </a:rPr>
              <a:t>Output = smwc1</a:t>
            </a:r>
            <a:r>
              <a:rPr lang="en-US" b="1" dirty="0">
                <a:solidFill>
                  <a:srgbClr val="00B050"/>
                </a:solidFill>
              </a:rPr>
              <a:t>*.</a:t>
            </a:r>
            <a:r>
              <a:rPr lang="en-US" b="1" dirty="0" err="1">
                <a:solidFill>
                  <a:srgbClr val="00B050"/>
                </a:solidFill>
              </a:rPr>
              <a:t>nii</a:t>
            </a:r>
            <a:r>
              <a:rPr lang="en-US" b="1" dirty="0">
                <a:solidFill>
                  <a:srgbClr val="00B050"/>
                </a:solidFill>
              </a:rPr>
              <a:t> </a:t>
            </a:r>
            <a:r>
              <a:rPr lang="en-US" b="1" dirty="0" smtClean="0">
                <a:solidFill>
                  <a:srgbClr val="00B050"/>
                </a:solidFill>
              </a:rPr>
              <a:t>files </a:t>
            </a:r>
          </a:p>
          <a:p>
            <a:r>
              <a:rPr lang="en-US" b="1" dirty="0" smtClean="0">
                <a:solidFill>
                  <a:srgbClr val="00B050"/>
                </a:solidFill>
              </a:rPr>
              <a:t>Stored </a:t>
            </a:r>
            <a:r>
              <a:rPr lang="en-US" b="1" dirty="0" err="1" smtClean="0">
                <a:solidFill>
                  <a:srgbClr val="00B050"/>
                </a:solidFill>
              </a:rPr>
              <a:t>folderwise</a:t>
            </a:r>
            <a:r>
              <a:rPr lang="en-US" b="1" dirty="0" smtClean="0">
                <a:solidFill>
                  <a:srgbClr val="00B050"/>
                </a:solidFill>
              </a:rPr>
              <a:t> for each participant</a:t>
            </a:r>
            <a:endParaRPr lang="en-US" b="1" dirty="0">
              <a:solidFill>
                <a:srgbClr val="00B050"/>
              </a:solidFill>
            </a:endParaRPr>
          </a:p>
        </p:txBody>
      </p:sp>
      <p:sp>
        <p:nvSpPr>
          <p:cNvPr id="5" name="ZoneTexte 4"/>
          <p:cNvSpPr txBox="1"/>
          <p:nvPr/>
        </p:nvSpPr>
        <p:spPr>
          <a:xfrm>
            <a:off x="5447899" y="924025"/>
            <a:ext cx="5553777" cy="369332"/>
          </a:xfrm>
          <a:prstGeom prst="rect">
            <a:avLst/>
          </a:prstGeom>
          <a:noFill/>
        </p:spPr>
        <p:txBody>
          <a:bodyPr wrap="square" rtlCol="0">
            <a:spAutoFit/>
          </a:bodyPr>
          <a:lstStyle/>
          <a:p>
            <a:r>
              <a:rPr lang="en-US" dirty="0" smtClean="0"/>
              <a:t>Add as many subjects as needed and then :</a:t>
            </a:r>
            <a:endParaRPr lang="en-US" dirty="0"/>
          </a:p>
        </p:txBody>
      </p:sp>
      <p:pic>
        <p:nvPicPr>
          <p:cNvPr id="6" name="Image 5"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56" y="173254"/>
            <a:ext cx="3990684" cy="4449522"/>
          </a:xfrm>
          <a:prstGeom prst="rect">
            <a:avLst/>
          </a:prstGeom>
        </p:spPr>
      </p:pic>
      <p:cxnSp>
        <p:nvCxnSpPr>
          <p:cNvPr id="8" name="Connecteur droit avec flèche 7"/>
          <p:cNvCxnSpPr>
            <a:stCxn id="5" idx="1"/>
          </p:cNvCxnSpPr>
          <p:nvPr/>
        </p:nvCxnSpPr>
        <p:spPr>
          <a:xfrm flipH="1">
            <a:off x="3946358" y="1108691"/>
            <a:ext cx="1501541" cy="46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5447899" y="1511166"/>
            <a:ext cx="5457524" cy="646331"/>
          </a:xfrm>
          <a:prstGeom prst="rect">
            <a:avLst/>
          </a:prstGeom>
          <a:noFill/>
        </p:spPr>
        <p:txBody>
          <a:bodyPr wrap="square" rtlCol="0">
            <a:spAutoFit/>
          </a:bodyPr>
          <a:lstStyle/>
          <a:p>
            <a:r>
              <a:rPr lang="en-US" b="1" dirty="0" smtClean="0"/>
              <a:t>Flow Field</a:t>
            </a:r>
            <a:r>
              <a:rPr lang="en-US" dirty="0" smtClean="0"/>
              <a:t>: specify the </a:t>
            </a:r>
            <a:r>
              <a:rPr lang="en-US" dirty="0" smtClean="0">
                <a:solidFill>
                  <a:srgbClr val="00FF00"/>
                </a:solidFill>
              </a:rPr>
              <a:t>u_rc1* </a:t>
            </a:r>
            <a:r>
              <a:rPr lang="en-US" dirty="0" smtClean="0"/>
              <a:t>image of the subject (T1 folder)</a:t>
            </a:r>
          </a:p>
        </p:txBody>
      </p:sp>
      <p:cxnSp>
        <p:nvCxnSpPr>
          <p:cNvPr id="11" name="Connecteur en angle 10"/>
          <p:cNvCxnSpPr>
            <a:endCxn id="9" idx="1"/>
          </p:cNvCxnSpPr>
          <p:nvPr/>
        </p:nvCxnSpPr>
        <p:spPr>
          <a:xfrm>
            <a:off x="3946358" y="1376413"/>
            <a:ext cx="1501541" cy="4579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a:off x="3946358" y="1511166"/>
            <a:ext cx="1232034" cy="6737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5178391" y="2098307"/>
            <a:ext cx="6352674" cy="1415772"/>
          </a:xfrm>
          <a:prstGeom prst="rect">
            <a:avLst/>
          </a:prstGeom>
          <a:noFill/>
        </p:spPr>
        <p:txBody>
          <a:bodyPr wrap="square" rtlCol="0">
            <a:spAutoFit/>
          </a:bodyPr>
          <a:lstStyle/>
          <a:p>
            <a:r>
              <a:rPr lang="en-US" b="1" dirty="0" smtClean="0"/>
              <a:t>Images</a:t>
            </a:r>
            <a:r>
              <a:rPr lang="en-US" dirty="0" smtClean="0"/>
              <a:t>: add all the </a:t>
            </a:r>
            <a:r>
              <a:rPr lang="en-US" dirty="0" err="1" smtClean="0"/>
              <a:t>ua</a:t>
            </a:r>
            <a:r>
              <a:rPr lang="en-US" dirty="0"/>
              <a:t> functional images (</a:t>
            </a:r>
            <a:r>
              <a:rPr lang="en-US" dirty="0" smtClean="0"/>
              <a:t>type in the filter .*^</a:t>
            </a:r>
            <a:r>
              <a:rPr lang="en-US" dirty="0" err="1" smtClean="0"/>
              <a:t>ua</a:t>
            </a:r>
            <a:r>
              <a:rPr lang="en-US" dirty="0" smtClean="0"/>
              <a:t>) from all runs (</a:t>
            </a:r>
            <a:r>
              <a:rPr lang="en-US" i="1" dirty="0" smtClean="0"/>
              <a:t>training</a:t>
            </a:r>
            <a:r>
              <a:rPr lang="en-US" dirty="0" smtClean="0"/>
              <a:t> to 6)</a:t>
            </a:r>
          </a:p>
          <a:p>
            <a:r>
              <a:rPr lang="en-US" sz="1400" dirty="0" smtClean="0"/>
              <a:t>There is no need to separate by run</a:t>
            </a:r>
            <a:endParaRPr lang="en-US" sz="1400" dirty="0"/>
          </a:p>
          <a:p>
            <a:endParaRPr lang="en-US" dirty="0" smtClean="0"/>
          </a:p>
          <a:p>
            <a:endParaRPr lang="en-US" dirty="0"/>
          </a:p>
        </p:txBody>
      </p:sp>
      <p:pic>
        <p:nvPicPr>
          <p:cNvPr id="10" name="Image 9"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561" y="1328287"/>
            <a:ext cx="1650633" cy="295041"/>
          </a:xfrm>
          <a:prstGeom prst="rect">
            <a:avLst/>
          </a:prstGeom>
        </p:spPr>
      </p:pic>
      <p:pic>
        <p:nvPicPr>
          <p:cNvPr id="2" name="Image 1"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375" y="3094832"/>
            <a:ext cx="2759616" cy="3434841"/>
          </a:xfrm>
          <a:prstGeom prst="rect">
            <a:avLst/>
          </a:prstGeom>
        </p:spPr>
      </p:pic>
      <p:pic>
        <p:nvPicPr>
          <p:cNvPr id="12" name="Image 11" descr="Capture d’écran"/>
          <p:cNvPicPr>
            <a:picLocks noChangeAspect="1"/>
          </p:cNvPicPr>
          <p:nvPr/>
        </p:nvPicPr>
        <p:blipFill rotWithShape="1">
          <a:blip r:embed="rId4">
            <a:extLst>
              <a:ext uri="{28A0092B-C50C-407E-A947-70E740481C1C}">
                <a14:useLocalDpi xmlns:a14="http://schemas.microsoft.com/office/drawing/2010/main" val="0"/>
              </a:ext>
            </a:extLst>
          </a:blip>
          <a:srcRect l="49648" t="77579" b="15416"/>
          <a:stretch/>
        </p:blipFill>
        <p:spPr>
          <a:xfrm>
            <a:off x="7709974" y="3097374"/>
            <a:ext cx="3541822" cy="613303"/>
          </a:xfrm>
          <a:prstGeom prst="rect">
            <a:avLst/>
          </a:prstGeom>
        </p:spPr>
      </p:pic>
      <p:cxnSp>
        <p:nvCxnSpPr>
          <p:cNvPr id="7" name="Connecteur en angle 6"/>
          <p:cNvCxnSpPr/>
          <p:nvPr/>
        </p:nvCxnSpPr>
        <p:spPr>
          <a:xfrm rot="5400000">
            <a:off x="7557374" y="4093277"/>
            <a:ext cx="1890751" cy="1665514"/>
          </a:xfrm>
          <a:prstGeom prst="bentConnector3">
            <a:avLst>
              <a:gd name="adj1" fmla="val 10044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9399813" y="5448000"/>
            <a:ext cx="1809434" cy="369332"/>
            <a:chOff x="9480885" y="5345217"/>
            <a:chExt cx="1809434" cy="369332"/>
          </a:xfrm>
        </p:grpSpPr>
        <p:sp>
          <p:nvSpPr>
            <p:cNvPr id="16" name="ZoneTexte 15"/>
            <p:cNvSpPr txBox="1"/>
            <p:nvPr/>
          </p:nvSpPr>
          <p:spPr>
            <a:xfrm>
              <a:off x="9480885" y="5345217"/>
              <a:ext cx="1809434" cy="369332"/>
            </a:xfrm>
            <a:prstGeom prst="rect">
              <a:avLst/>
            </a:prstGeom>
            <a:noFill/>
          </p:spPr>
          <p:txBody>
            <a:bodyPr wrap="square" rtlCol="0">
              <a:spAutoFit/>
            </a:bodyPr>
            <a:lstStyle/>
            <a:p>
              <a:r>
                <a:rPr lang="en-US" dirty="0" smtClean="0"/>
                <a:t>Hit         to run</a:t>
              </a:r>
              <a:endParaRPr lang="en-US" dirty="0"/>
            </a:p>
          </p:txBody>
        </p:sp>
        <p:pic>
          <p:nvPicPr>
            <p:cNvPr id="17" name="Image 16"/>
            <p:cNvPicPr>
              <a:picLocks noChangeAspect="1"/>
            </p:cNvPicPr>
            <p:nvPr/>
          </p:nvPicPr>
          <p:blipFill>
            <a:blip r:embed="rId5"/>
            <a:stretch>
              <a:fillRect/>
            </a:stretch>
          </p:blipFill>
          <p:spPr>
            <a:xfrm>
              <a:off x="10048591" y="5348997"/>
              <a:ext cx="298567" cy="358281"/>
            </a:xfrm>
            <a:prstGeom prst="rect">
              <a:avLst/>
            </a:prstGeom>
          </p:spPr>
        </p:pic>
      </p:gr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54</a:t>
            </a:fld>
            <a:endParaRPr lang="fr-FR">
              <a:solidFill>
                <a:schemeClr val="bg1"/>
              </a:solidFill>
            </a:endParaRPr>
          </a:p>
        </p:txBody>
      </p:sp>
      <p:sp>
        <p:nvSpPr>
          <p:cNvPr id="18" name="Rectangle 17"/>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2808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61872" y="758952"/>
            <a:ext cx="9577578" cy="4041648"/>
          </a:xfrm>
        </p:spPr>
        <p:txBody>
          <a:bodyPr/>
          <a:lstStyle/>
          <a:p>
            <a:r>
              <a:rPr lang="fr-FR" dirty="0" err="1" smtClean="0"/>
              <a:t>Contrasts</a:t>
            </a:r>
            <a:r>
              <a:rPr lang="fr-FR" dirty="0" smtClean="0"/>
              <a:t> on SPM </a:t>
            </a:r>
            <a:br>
              <a:rPr lang="fr-FR" dirty="0" smtClean="0"/>
            </a:br>
            <a:r>
              <a:rPr lang="fr-FR" dirty="0" smtClean="0"/>
              <a:t>- </a:t>
            </a:r>
            <a:r>
              <a:rPr lang="fr-FR" dirty="0" err="1"/>
              <a:t>practical</a:t>
            </a:r>
            <a:r>
              <a:rPr lang="fr-FR" dirty="0"/>
              <a:t> </a:t>
            </a:r>
            <a:r>
              <a:rPr lang="fr-FR" dirty="0" err="1"/>
              <a:t>work</a:t>
            </a:r>
            <a:endParaRPr lang="fr-FR"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tx1"/>
                </a:solidFill>
              </a:rPr>
              <a:t>55</a:t>
            </a:fld>
            <a:endParaRPr lang="fr-FR">
              <a:solidFill>
                <a:schemeClr val="tx1"/>
              </a:solidFill>
            </a:endParaRPr>
          </a:p>
        </p:txBody>
      </p:sp>
    </p:spTree>
    <p:extLst>
      <p:ext uri="{BB962C8B-B14F-4D97-AF65-F5344CB8AC3E}">
        <p14:creationId xmlns:p14="http://schemas.microsoft.com/office/powerpoint/2010/main" val="22213731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Design </a:t>
            </a:r>
            <a:r>
              <a:rPr lang="fr-FR" dirty="0" err="1" smtClean="0">
                <a:latin typeface="Segoe UI" panose="020B0502040204020203" pitchFamily="34" charset="0"/>
                <a:cs typeface="Segoe UI" panose="020B0502040204020203" pitchFamily="34" charset="0"/>
              </a:rPr>
              <a:t>specification</a:t>
            </a:r>
            <a:r>
              <a:rPr lang="fr-FR" dirty="0" smtClean="0">
                <a:latin typeface="Segoe UI" panose="020B0502040204020203" pitchFamily="34" charset="0"/>
                <a:cs typeface="Segoe UI" panose="020B0502040204020203" pitchFamily="34" charset="0"/>
              </a:rPr>
              <a:t>: </a:t>
            </a:r>
            <a:r>
              <a:rPr lang="fr-FR" u="sng" dirty="0" smtClean="0">
                <a:latin typeface="Segoe UI" panose="020B0502040204020203" pitchFamily="34" charset="0"/>
                <a:cs typeface="Segoe UI" panose="020B0502040204020203" pitchFamily="34" charset="0"/>
              </a:rPr>
              <a:t>single-</a:t>
            </a:r>
            <a:r>
              <a:rPr lang="fr-FR" u="sng" dirty="0" err="1" smtClean="0">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56</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e 7"/>
          <p:cNvGrpSpPr/>
          <p:nvPr/>
        </p:nvGrpSpPr>
        <p:grpSpPr>
          <a:xfrm>
            <a:off x="459065" y="1345172"/>
            <a:ext cx="5219368" cy="5278065"/>
            <a:chOff x="692821" y="1214547"/>
            <a:chExt cx="5219368" cy="5278065"/>
          </a:xfrm>
        </p:grpSpPr>
        <p:pic>
          <p:nvPicPr>
            <p:cNvPr id="3" name="Image 2"/>
            <p:cNvPicPr>
              <a:picLocks noChangeAspect="1"/>
            </p:cNvPicPr>
            <p:nvPr/>
          </p:nvPicPr>
          <p:blipFill rotWithShape="1">
            <a:blip r:embed="rId2"/>
            <a:srcRect l="44553" t="378" r="29458" b="17856"/>
            <a:stretch/>
          </p:blipFill>
          <p:spPr>
            <a:xfrm>
              <a:off x="692821" y="1214547"/>
              <a:ext cx="5219368" cy="5278065"/>
            </a:xfrm>
            <a:prstGeom prst="rect">
              <a:avLst/>
            </a:prstGeom>
          </p:spPr>
        </p:pic>
        <p:sp>
          <p:nvSpPr>
            <p:cNvPr id="7" name="Rectangle 6"/>
            <p:cNvSpPr/>
            <p:nvPr/>
          </p:nvSpPr>
          <p:spPr>
            <a:xfrm>
              <a:off x="692821" y="4413871"/>
              <a:ext cx="1342235" cy="2051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6" name="Connecteur droit avec flèche 15"/>
          <p:cNvCxnSpPr/>
          <p:nvPr/>
        </p:nvCxnSpPr>
        <p:spPr>
          <a:xfrm flipV="1">
            <a:off x="5464747" y="1652084"/>
            <a:ext cx="496041" cy="48033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5629279" y="1351150"/>
            <a:ext cx="5542901" cy="307777"/>
          </a:xfrm>
          <a:prstGeom prst="rect">
            <a:avLst/>
          </a:prstGeom>
          <a:noFill/>
        </p:spPr>
        <p:txBody>
          <a:bodyPr wrap="square" rtlCol="0">
            <a:spAutoFit/>
          </a:bodyPr>
          <a:lstStyle/>
          <a:p>
            <a:r>
              <a:rPr lang="fr-FR" sz="1400" dirty="0" err="1" smtClean="0"/>
              <a:t>Following</a:t>
            </a:r>
            <a:r>
              <a:rPr lang="fr-FR" sz="1400" dirty="0" smtClean="0"/>
              <a:t> the </a:t>
            </a:r>
            <a:r>
              <a:rPr lang="fr-FR" sz="1400" dirty="0" err="1" smtClean="0"/>
              <a:t>fMRI</a:t>
            </a:r>
            <a:r>
              <a:rPr lang="fr-FR" sz="1400" dirty="0" smtClean="0"/>
              <a:t> machine settings </a:t>
            </a:r>
            <a:r>
              <a:rPr lang="fr-FR" sz="1400" dirty="0" err="1" smtClean="0"/>
              <a:t>chosen</a:t>
            </a:r>
            <a:r>
              <a:rPr lang="fr-FR" sz="1400" dirty="0" smtClean="0"/>
              <a:t> for the </a:t>
            </a:r>
            <a:r>
              <a:rPr lang="fr-FR" sz="1400" dirty="0" err="1" smtClean="0"/>
              <a:t>experiment</a:t>
            </a:r>
            <a:endParaRPr lang="fr-FR" sz="1400" dirty="0"/>
          </a:p>
        </p:txBody>
      </p:sp>
      <p:cxnSp>
        <p:nvCxnSpPr>
          <p:cNvPr id="23" name="Connecteur droit avec flèche 22"/>
          <p:cNvCxnSpPr>
            <a:endCxn id="27" idx="1"/>
          </p:cNvCxnSpPr>
          <p:nvPr/>
        </p:nvCxnSpPr>
        <p:spPr>
          <a:xfrm flipV="1">
            <a:off x="5441817" y="1941097"/>
            <a:ext cx="890231" cy="3310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6332048" y="1787208"/>
            <a:ext cx="1873594" cy="307777"/>
          </a:xfrm>
          <a:prstGeom prst="rect">
            <a:avLst/>
          </a:prstGeom>
          <a:noFill/>
        </p:spPr>
        <p:txBody>
          <a:bodyPr wrap="square" rtlCol="0">
            <a:spAutoFit/>
          </a:bodyPr>
          <a:lstStyle/>
          <a:p>
            <a:r>
              <a:rPr lang="fr-FR" sz="1400" dirty="0" smtClean="0"/>
              <a:t>TR (</a:t>
            </a:r>
            <a:r>
              <a:rPr lang="fr-FR" sz="1400" dirty="0" err="1" smtClean="0"/>
              <a:t>repetition</a:t>
            </a:r>
            <a:r>
              <a:rPr lang="fr-FR" sz="1400" dirty="0" smtClean="0"/>
              <a:t> time)</a:t>
            </a:r>
            <a:endParaRPr lang="fr-FR" sz="1400" dirty="0"/>
          </a:p>
        </p:txBody>
      </p:sp>
      <p:cxnSp>
        <p:nvCxnSpPr>
          <p:cNvPr id="28" name="Connecteur droit avec flèche 27"/>
          <p:cNvCxnSpPr>
            <a:endCxn id="29" idx="1"/>
          </p:cNvCxnSpPr>
          <p:nvPr/>
        </p:nvCxnSpPr>
        <p:spPr>
          <a:xfrm flipV="1">
            <a:off x="5441817" y="2342534"/>
            <a:ext cx="844979" cy="2252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6286796" y="2188645"/>
            <a:ext cx="2877830" cy="307777"/>
          </a:xfrm>
          <a:prstGeom prst="rect">
            <a:avLst/>
          </a:prstGeom>
          <a:noFill/>
        </p:spPr>
        <p:txBody>
          <a:bodyPr wrap="square" rtlCol="0">
            <a:spAutoFit/>
          </a:bodyPr>
          <a:lstStyle/>
          <a:p>
            <a:r>
              <a:rPr lang="fr-FR" sz="1400" dirty="0" smtClean="0"/>
              <a:t>t: </a:t>
            </a:r>
            <a:r>
              <a:rPr lang="fr-FR" sz="1400" dirty="0" err="1" smtClean="0"/>
              <a:t>number</a:t>
            </a:r>
            <a:r>
              <a:rPr lang="fr-FR" sz="1400" dirty="0" smtClean="0"/>
              <a:t> of time-</a:t>
            </a:r>
            <a:r>
              <a:rPr lang="fr-FR" sz="1400" dirty="0" err="1" smtClean="0"/>
              <a:t>bins</a:t>
            </a:r>
            <a:r>
              <a:rPr lang="fr-FR" sz="1400" dirty="0" smtClean="0"/>
              <a:t> per scan</a:t>
            </a:r>
            <a:endParaRPr lang="fr-FR" sz="1400" dirty="0"/>
          </a:p>
        </p:txBody>
      </p:sp>
      <p:cxnSp>
        <p:nvCxnSpPr>
          <p:cNvPr id="30" name="Connecteur droit avec flèche 29"/>
          <p:cNvCxnSpPr>
            <a:endCxn id="33" idx="1"/>
          </p:cNvCxnSpPr>
          <p:nvPr/>
        </p:nvCxnSpPr>
        <p:spPr>
          <a:xfrm>
            <a:off x="5441817" y="2476764"/>
            <a:ext cx="1000234" cy="1821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6442051" y="2505006"/>
            <a:ext cx="2877830" cy="307777"/>
          </a:xfrm>
          <a:prstGeom prst="rect">
            <a:avLst/>
          </a:prstGeom>
          <a:noFill/>
        </p:spPr>
        <p:txBody>
          <a:bodyPr wrap="square" rtlCol="0">
            <a:spAutoFit/>
          </a:bodyPr>
          <a:lstStyle/>
          <a:p>
            <a:r>
              <a:rPr lang="fr-FR" sz="1400" dirty="0" smtClean="0"/>
              <a:t>t0: </a:t>
            </a:r>
            <a:r>
              <a:rPr lang="fr-FR" sz="1400" dirty="0" err="1" smtClean="0"/>
              <a:t>reference</a:t>
            </a:r>
            <a:r>
              <a:rPr lang="fr-FR" sz="1400" dirty="0" smtClean="0"/>
              <a:t> time-bin</a:t>
            </a:r>
            <a:endParaRPr lang="fr-FR" sz="1400" dirty="0"/>
          </a:p>
        </p:txBody>
      </p:sp>
      <p:cxnSp>
        <p:nvCxnSpPr>
          <p:cNvPr id="35" name="Connecteur droit avec flèche 34"/>
          <p:cNvCxnSpPr>
            <a:endCxn id="36" idx="1"/>
          </p:cNvCxnSpPr>
          <p:nvPr/>
        </p:nvCxnSpPr>
        <p:spPr>
          <a:xfrm>
            <a:off x="5531428" y="2726661"/>
            <a:ext cx="3015545" cy="25313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8546973" y="2718183"/>
            <a:ext cx="2877830" cy="523220"/>
          </a:xfrm>
          <a:prstGeom prst="rect">
            <a:avLst/>
          </a:prstGeom>
          <a:noFill/>
        </p:spPr>
        <p:txBody>
          <a:bodyPr wrap="square" rtlCol="0">
            <a:spAutoFit/>
          </a:bodyPr>
          <a:lstStyle/>
          <a:p>
            <a:r>
              <a:rPr lang="fr-FR" sz="1400" dirty="0" smtClean="0"/>
              <a:t>Select the </a:t>
            </a:r>
            <a:r>
              <a:rPr lang="fr-FR" sz="1400" dirty="0" err="1" smtClean="0"/>
              <a:t>subject’s</a:t>
            </a:r>
            <a:r>
              <a:rPr lang="fr-FR" sz="1400" dirty="0" smtClean="0"/>
              <a:t> </a:t>
            </a:r>
            <a:r>
              <a:rPr lang="fr-FR" sz="1400" dirty="0" err="1" smtClean="0"/>
              <a:t>preprocessed</a:t>
            </a:r>
            <a:r>
              <a:rPr lang="fr-FR" sz="1400" dirty="0" smtClean="0"/>
              <a:t/>
            </a:r>
            <a:br>
              <a:rPr lang="fr-FR" sz="1400" dirty="0" smtClean="0"/>
            </a:br>
            <a:r>
              <a:rPr lang="fr-FR" sz="1400" dirty="0" smtClean="0"/>
              <a:t>scans  (</a:t>
            </a:r>
            <a:r>
              <a:rPr lang="fr-FR" sz="1400" dirty="0" err="1" smtClean="0"/>
              <a:t>affix</a:t>
            </a:r>
            <a:r>
              <a:rPr lang="fr-FR" sz="1400" dirty="0" smtClean="0"/>
              <a:t>: </a:t>
            </a:r>
            <a:r>
              <a:rPr lang="fr-FR" sz="1400" dirty="0" err="1" smtClean="0"/>
              <a:t>vswuaf</a:t>
            </a:r>
            <a:r>
              <a:rPr lang="fr-FR" sz="1400" dirty="0" smtClean="0"/>
              <a:t>)</a:t>
            </a:r>
            <a:endParaRPr lang="fr-FR" sz="1400" dirty="0"/>
          </a:p>
        </p:txBody>
      </p:sp>
      <p:cxnSp>
        <p:nvCxnSpPr>
          <p:cNvPr id="44" name="Connecteur droit avec flèche 43"/>
          <p:cNvCxnSpPr>
            <a:endCxn id="45" idx="1"/>
          </p:cNvCxnSpPr>
          <p:nvPr/>
        </p:nvCxnSpPr>
        <p:spPr>
          <a:xfrm flipV="1">
            <a:off x="5383272" y="1074221"/>
            <a:ext cx="459693" cy="8528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5842965" y="920332"/>
            <a:ext cx="1873594" cy="307777"/>
          </a:xfrm>
          <a:prstGeom prst="rect">
            <a:avLst/>
          </a:prstGeom>
          <a:noFill/>
        </p:spPr>
        <p:txBody>
          <a:bodyPr wrap="square" rtlCol="0">
            <a:spAutoFit/>
          </a:bodyPr>
          <a:lstStyle/>
          <a:p>
            <a:r>
              <a:rPr lang="fr-FR" sz="1400" dirty="0" smtClean="0"/>
              <a:t>Output directory</a:t>
            </a:r>
            <a:endParaRPr lang="fr-FR" sz="1400" dirty="0"/>
          </a:p>
        </p:txBody>
      </p:sp>
      <p:pic>
        <p:nvPicPr>
          <p:cNvPr id="49" name="Image 48"/>
          <p:cNvPicPr>
            <a:picLocks noChangeAspect="1"/>
          </p:cNvPicPr>
          <p:nvPr/>
        </p:nvPicPr>
        <p:blipFill>
          <a:blip r:embed="rId3"/>
          <a:stretch>
            <a:fillRect/>
          </a:stretch>
        </p:blipFill>
        <p:spPr>
          <a:xfrm>
            <a:off x="5775075" y="3949977"/>
            <a:ext cx="5421123" cy="736421"/>
          </a:xfrm>
          <a:prstGeom prst="rect">
            <a:avLst/>
          </a:prstGeom>
        </p:spPr>
      </p:pic>
      <p:cxnSp>
        <p:nvCxnSpPr>
          <p:cNvPr id="51" name="Connecteur en angle 50"/>
          <p:cNvCxnSpPr/>
          <p:nvPr/>
        </p:nvCxnSpPr>
        <p:spPr>
          <a:xfrm>
            <a:off x="3485720" y="2826533"/>
            <a:ext cx="2708824" cy="1023572"/>
          </a:xfrm>
          <a:prstGeom prst="bentConnector3">
            <a:avLst>
              <a:gd name="adj1" fmla="val 100254"/>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e 61"/>
          <p:cNvGrpSpPr/>
          <p:nvPr/>
        </p:nvGrpSpPr>
        <p:grpSpPr>
          <a:xfrm>
            <a:off x="5921307" y="4181265"/>
            <a:ext cx="4322723" cy="932268"/>
            <a:chOff x="5921307" y="4181265"/>
            <a:chExt cx="4322723" cy="932268"/>
          </a:xfrm>
        </p:grpSpPr>
        <p:cxnSp>
          <p:nvCxnSpPr>
            <p:cNvPr id="57" name="Connecteur en angle 56"/>
            <p:cNvCxnSpPr/>
            <p:nvPr/>
          </p:nvCxnSpPr>
          <p:spPr>
            <a:xfrm>
              <a:off x="5921307" y="4181265"/>
              <a:ext cx="2660041" cy="785488"/>
            </a:xfrm>
            <a:prstGeom prst="bentConnector3">
              <a:avLst>
                <a:gd name="adj1" fmla="val -2985"/>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8669612" y="4805756"/>
              <a:ext cx="1574418" cy="307777"/>
            </a:xfrm>
            <a:prstGeom prst="rect">
              <a:avLst/>
            </a:prstGeom>
            <a:noFill/>
          </p:spPr>
          <p:txBody>
            <a:bodyPr wrap="square" rtlCol="0">
              <a:spAutoFit/>
            </a:bodyPr>
            <a:lstStyle/>
            <a:p>
              <a:r>
                <a:rPr lang="fr-FR" sz="1400" dirty="0" err="1" smtClean="0"/>
                <a:t>e.g</a:t>
              </a:r>
              <a:r>
                <a:rPr lang="fr-FR" sz="1400" dirty="0" smtClean="0"/>
                <a:t>., </a:t>
              </a:r>
              <a:r>
                <a:rPr lang="fr-FR" sz="1400" i="1" dirty="0" smtClean="0"/>
                <a:t>control</a:t>
              </a:r>
              <a:endParaRPr lang="fr-FR" sz="1400" i="1" dirty="0"/>
            </a:p>
          </p:txBody>
        </p:sp>
      </p:grpSp>
      <p:grpSp>
        <p:nvGrpSpPr>
          <p:cNvPr id="63" name="Groupe 62"/>
          <p:cNvGrpSpPr/>
          <p:nvPr/>
        </p:nvGrpSpPr>
        <p:grpSpPr>
          <a:xfrm>
            <a:off x="5864449" y="4276937"/>
            <a:ext cx="4792091" cy="1149075"/>
            <a:chOff x="5928325" y="3943833"/>
            <a:chExt cx="4792091" cy="1149075"/>
          </a:xfrm>
        </p:grpSpPr>
        <p:cxnSp>
          <p:nvCxnSpPr>
            <p:cNvPr id="64" name="Connecteur en angle 63"/>
            <p:cNvCxnSpPr/>
            <p:nvPr/>
          </p:nvCxnSpPr>
          <p:spPr>
            <a:xfrm rot="10800000" flipH="1" flipV="1">
              <a:off x="5928325" y="3943833"/>
              <a:ext cx="2742397" cy="981669"/>
            </a:xfrm>
            <a:prstGeom prst="bentConnector3">
              <a:avLst>
                <a:gd name="adj1" fmla="val -4325"/>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8669611" y="4785131"/>
              <a:ext cx="2050805" cy="307777"/>
            </a:xfrm>
            <a:prstGeom prst="rect">
              <a:avLst/>
            </a:prstGeom>
            <a:noFill/>
          </p:spPr>
          <p:txBody>
            <a:bodyPr wrap="square" rtlCol="0">
              <a:spAutoFit/>
            </a:bodyPr>
            <a:lstStyle/>
            <a:p>
              <a:r>
                <a:rPr lang="fr-FR" sz="1400" dirty="0" err="1" smtClean="0"/>
                <a:t>Vector</a:t>
              </a:r>
              <a:r>
                <a:rPr lang="fr-FR" sz="1400" dirty="0" smtClean="0"/>
                <a:t> of </a:t>
              </a:r>
              <a:r>
                <a:rPr lang="fr-FR" sz="1400" dirty="0" err="1" smtClean="0"/>
                <a:t>onset</a:t>
              </a:r>
              <a:r>
                <a:rPr lang="fr-FR" sz="1400" dirty="0" smtClean="0"/>
                <a:t> </a:t>
              </a:r>
              <a:r>
                <a:rPr lang="fr-FR" sz="1400" b="1" dirty="0" smtClean="0"/>
                <a:t>times</a:t>
              </a:r>
              <a:endParaRPr lang="fr-FR" sz="1400" b="1" dirty="0"/>
            </a:p>
          </p:txBody>
        </p:sp>
      </p:grpSp>
      <p:grpSp>
        <p:nvGrpSpPr>
          <p:cNvPr id="68" name="Groupe 67"/>
          <p:cNvGrpSpPr/>
          <p:nvPr/>
        </p:nvGrpSpPr>
        <p:grpSpPr>
          <a:xfrm>
            <a:off x="5921307" y="4358869"/>
            <a:ext cx="5477758" cy="1874567"/>
            <a:chOff x="6067682" y="3944862"/>
            <a:chExt cx="5477758" cy="1874567"/>
          </a:xfrm>
        </p:grpSpPr>
        <p:cxnSp>
          <p:nvCxnSpPr>
            <p:cNvPr id="69" name="Connecteur en angle 68"/>
            <p:cNvCxnSpPr>
              <a:endCxn id="70" idx="1"/>
            </p:cNvCxnSpPr>
            <p:nvPr/>
          </p:nvCxnSpPr>
          <p:spPr>
            <a:xfrm>
              <a:off x="6067682" y="3944862"/>
              <a:ext cx="2485054" cy="1505235"/>
            </a:xfrm>
            <a:prstGeom prst="bentConnector3">
              <a:avLst>
                <a:gd name="adj1" fmla="val -11419"/>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8552736" y="5080765"/>
              <a:ext cx="2992704" cy="738664"/>
            </a:xfrm>
            <a:prstGeom prst="rect">
              <a:avLst/>
            </a:prstGeom>
            <a:noFill/>
          </p:spPr>
          <p:txBody>
            <a:bodyPr wrap="square" rtlCol="0">
              <a:spAutoFit/>
            </a:bodyPr>
            <a:lstStyle/>
            <a:p>
              <a:r>
                <a:rPr lang="fr-FR" sz="1400" dirty="0" err="1" smtClean="0"/>
                <a:t>Vector</a:t>
              </a:r>
              <a:r>
                <a:rPr lang="fr-FR" sz="1400" dirty="0" smtClean="0"/>
                <a:t> of duration for </a:t>
              </a:r>
              <a:r>
                <a:rPr lang="fr-FR" sz="1400" dirty="0" err="1" smtClean="0"/>
                <a:t>each</a:t>
              </a:r>
              <a:r>
                <a:rPr lang="fr-FR" sz="1400" dirty="0" smtClean="0"/>
                <a:t> </a:t>
              </a:r>
              <a:r>
                <a:rPr lang="fr-FR" sz="1400" dirty="0" err="1" smtClean="0"/>
                <a:t>onset</a:t>
              </a:r>
              <a:r>
                <a:rPr lang="fr-FR" sz="1400" dirty="0"/>
                <a:t>:</a:t>
              </a:r>
              <a:r>
                <a:rPr lang="fr-FR" sz="1400" dirty="0" smtClean="0"/>
                <a:t/>
              </a:r>
              <a:br>
                <a:rPr lang="fr-FR" sz="1400" dirty="0" smtClean="0"/>
              </a:br>
              <a:r>
                <a:rPr lang="fr-FR" sz="1400" dirty="0" smtClean="0"/>
                <a:t>stick </a:t>
              </a:r>
              <a:r>
                <a:rPr lang="fr-FR" sz="1400" dirty="0" err="1" smtClean="0"/>
                <a:t>function</a:t>
              </a:r>
              <a:r>
                <a:rPr lang="fr-FR" sz="1400" dirty="0" smtClean="0"/>
                <a:t>: duration=0 </a:t>
              </a:r>
              <a:r>
                <a:rPr lang="fr-FR" sz="1400" dirty="0" err="1" smtClean="0"/>
                <a:t>boxcar</a:t>
              </a:r>
              <a:r>
                <a:rPr lang="fr-FR" sz="1400" dirty="0" smtClean="0"/>
                <a:t>=real </a:t>
              </a:r>
              <a:r>
                <a:rPr lang="fr-FR" sz="1400" dirty="0" err="1" smtClean="0"/>
                <a:t>number</a:t>
              </a:r>
              <a:endParaRPr lang="fr-FR" sz="1400" b="1" dirty="0"/>
            </a:p>
          </p:txBody>
        </p:sp>
      </p:grpSp>
      <p:cxnSp>
        <p:nvCxnSpPr>
          <p:cNvPr id="80" name="Connecteur en angle 79"/>
          <p:cNvCxnSpPr/>
          <p:nvPr/>
        </p:nvCxnSpPr>
        <p:spPr>
          <a:xfrm rot="10800000" flipV="1">
            <a:off x="1031279" y="2993543"/>
            <a:ext cx="1973179" cy="1874090"/>
          </a:xfrm>
          <a:prstGeom prst="bentConnector3">
            <a:avLst>
              <a:gd name="adj1" fmla="val 9982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e 85"/>
          <p:cNvGrpSpPr/>
          <p:nvPr/>
        </p:nvGrpSpPr>
        <p:grpSpPr>
          <a:xfrm>
            <a:off x="530881" y="4920825"/>
            <a:ext cx="931231" cy="394820"/>
            <a:chOff x="307976" y="4864937"/>
            <a:chExt cx="931231" cy="394820"/>
          </a:xfrm>
        </p:grpSpPr>
        <p:pic>
          <p:nvPicPr>
            <p:cNvPr id="84" name="Image 83"/>
            <p:cNvPicPr>
              <a:picLocks noChangeAspect="1"/>
            </p:cNvPicPr>
            <p:nvPr/>
          </p:nvPicPr>
          <p:blipFill rotWithShape="1">
            <a:blip r:embed="rId4"/>
            <a:srcRect r="89581"/>
            <a:stretch/>
          </p:blipFill>
          <p:spPr>
            <a:xfrm>
              <a:off x="307976" y="4864937"/>
              <a:ext cx="627050" cy="393670"/>
            </a:xfrm>
            <a:prstGeom prst="rect">
              <a:avLst/>
            </a:prstGeom>
          </p:spPr>
        </p:pic>
        <p:pic>
          <p:nvPicPr>
            <p:cNvPr id="85" name="Image 84"/>
            <p:cNvPicPr>
              <a:picLocks noChangeAspect="1"/>
            </p:cNvPicPr>
            <p:nvPr/>
          </p:nvPicPr>
          <p:blipFill rotWithShape="1">
            <a:blip r:embed="rId4"/>
            <a:srcRect l="94499"/>
            <a:stretch/>
          </p:blipFill>
          <p:spPr>
            <a:xfrm>
              <a:off x="908165" y="4866087"/>
              <a:ext cx="331042" cy="393670"/>
            </a:xfrm>
            <a:prstGeom prst="rect">
              <a:avLst/>
            </a:prstGeom>
          </p:spPr>
        </p:pic>
      </p:grpSp>
      <p:sp>
        <p:nvSpPr>
          <p:cNvPr id="87" name="ZoneTexte 86"/>
          <p:cNvSpPr txBox="1"/>
          <p:nvPr/>
        </p:nvSpPr>
        <p:spPr>
          <a:xfrm>
            <a:off x="82040" y="5437657"/>
            <a:ext cx="1980518" cy="292388"/>
          </a:xfrm>
          <a:prstGeom prst="rect">
            <a:avLst/>
          </a:prstGeom>
          <a:noFill/>
        </p:spPr>
        <p:txBody>
          <a:bodyPr wrap="square" rtlCol="0">
            <a:spAutoFit/>
          </a:bodyPr>
          <a:lstStyle/>
          <a:p>
            <a:r>
              <a:rPr lang="fr-FR" sz="1300" dirty="0" err="1" smtClean="0"/>
              <a:t>e.g</a:t>
            </a:r>
            <a:r>
              <a:rPr lang="fr-FR" sz="1300" dirty="0" smtClean="0"/>
              <a:t>., </a:t>
            </a:r>
            <a:r>
              <a:rPr lang="fr-FR" sz="1300" i="1" dirty="0" err="1" smtClean="0"/>
              <a:t>head</a:t>
            </a:r>
            <a:r>
              <a:rPr lang="fr-FR" sz="1300" i="1" dirty="0" smtClean="0"/>
              <a:t> </a:t>
            </a:r>
            <a:r>
              <a:rPr lang="fr-FR" sz="1300" i="1" dirty="0" err="1" smtClean="0"/>
              <a:t>movements</a:t>
            </a:r>
            <a:endParaRPr lang="fr-FR" sz="1300" i="1" dirty="0"/>
          </a:p>
        </p:txBody>
      </p:sp>
      <p:cxnSp>
        <p:nvCxnSpPr>
          <p:cNvPr id="89" name="Connecteur en angle 88"/>
          <p:cNvCxnSpPr/>
          <p:nvPr/>
        </p:nvCxnSpPr>
        <p:spPr>
          <a:xfrm rot="10800000" flipV="1">
            <a:off x="294533" y="5158909"/>
            <a:ext cx="236348" cy="244987"/>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7" name="ZoneTexte 96"/>
          <p:cNvSpPr txBox="1"/>
          <p:nvPr/>
        </p:nvSpPr>
        <p:spPr>
          <a:xfrm>
            <a:off x="176710" y="5715716"/>
            <a:ext cx="1505666" cy="292388"/>
          </a:xfrm>
          <a:prstGeom prst="rect">
            <a:avLst/>
          </a:prstGeom>
          <a:noFill/>
        </p:spPr>
        <p:txBody>
          <a:bodyPr wrap="square" rtlCol="0">
            <a:spAutoFit/>
          </a:bodyPr>
          <a:lstStyle/>
          <a:p>
            <a:pPr algn="ctr"/>
            <a:r>
              <a:rPr lang="fr-FR" sz="1300" dirty="0" err="1" smtClean="0"/>
              <a:t>Vector</a:t>
            </a:r>
            <a:r>
              <a:rPr lang="fr-FR" sz="1300" dirty="0" smtClean="0"/>
              <a:t> of values</a:t>
            </a:r>
            <a:endParaRPr lang="fr-FR" sz="1300" dirty="0"/>
          </a:p>
        </p:txBody>
      </p:sp>
      <p:cxnSp>
        <p:nvCxnSpPr>
          <p:cNvPr id="99" name="Connecteur en angle 98"/>
          <p:cNvCxnSpPr/>
          <p:nvPr/>
        </p:nvCxnSpPr>
        <p:spPr>
          <a:xfrm rot="16200000" flipH="1">
            <a:off x="1225788" y="5467197"/>
            <a:ext cx="610412" cy="220264"/>
          </a:xfrm>
          <a:prstGeom prst="bentConnector4">
            <a:avLst>
              <a:gd name="adj1" fmla="val 856"/>
              <a:gd name="adj2" fmla="val 203785"/>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700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Design output: </a:t>
            </a:r>
            <a:r>
              <a:rPr lang="fr-FR" u="sng" dirty="0" smtClean="0">
                <a:latin typeface="Segoe UI" panose="020B0502040204020203" pitchFamily="34" charset="0"/>
                <a:cs typeface="Segoe UI" panose="020B0502040204020203" pitchFamily="34" charset="0"/>
              </a:rPr>
              <a:t>single-</a:t>
            </a:r>
            <a:r>
              <a:rPr lang="fr-FR" u="sng" dirty="0" err="1" smtClean="0">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_images/05_06_Design_Review.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810"/>
          <a:stretch/>
        </p:blipFill>
        <p:spPr bwMode="auto">
          <a:xfrm>
            <a:off x="6871206" y="1079120"/>
            <a:ext cx="4201520" cy="534269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280111" y="2311351"/>
            <a:ext cx="6310021" cy="2308324"/>
          </a:xfrm>
          <a:prstGeom prst="rect">
            <a:avLst/>
          </a:prstGeom>
          <a:noFill/>
        </p:spPr>
        <p:txBody>
          <a:bodyPr wrap="square" rtlCol="0">
            <a:spAutoFit/>
          </a:bodyPr>
          <a:lstStyle/>
          <a:p>
            <a:pPr marL="285750" indent="-285750">
              <a:buFont typeface="Arial" panose="020B0604020202020204" pitchFamily="34" charset="0"/>
              <a:buChar char="•"/>
            </a:pPr>
            <a:r>
              <a:rPr lang="fr-FR" dirty="0" smtClean="0"/>
              <a:t>Sn(1): time </a:t>
            </a:r>
            <a:r>
              <a:rPr lang="fr-FR" dirty="0" err="1" smtClean="0"/>
              <a:t>series</a:t>
            </a:r>
            <a:r>
              <a:rPr lang="fr-FR" dirty="0" smtClean="0"/>
              <a:t> for session 1</a:t>
            </a:r>
          </a:p>
          <a:p>
            <a:pPr marL="285750" indent="-285750">
              <a:buFont typeface="Arial" panose="020B0604020202020204" pitchFamily="34" charset="0"/>
              <a:buChar char="•"/>
            </a:pPr>
            <a:r>
              <a:rPr lang="fr-FR" dirty="0" smtClean="0"/>
              <a:t>Sn(2): </a:t>
            </a:r>
            <a:r>
              <a:rPr lang="fr-FR" dirty="0"/>
              <a:t>time </a:t>
            </a:r>
            <a:r>
              <a:rPr lang="fr-FR" dirty="0" err="1"/>
              <a:t>series</a:t>
            </a:r>
            <a:r>
              <a:rPr lang="fr-FR" dirty="0"/>
              <a:t> for </a:t>
            </a:r>
            <a:r>
              <a:rPr lang="fr-FR" dirty="0" smtClean="0"/>
              <a:t>session 2</a:t>
            </a:r>
          </a:p>
          <a:p>
            <a:endParaRPr lang="fr-FR" dirty="0"/>
          </a:p>
          <a:p>
            <a:pPr marL="285750" indent="-285750">
              <a:buFont typeface="Arial" panose="020B0604020202020204" pitchFamily="34" charset="0"/>
              <a:buChar char="•"/>
            </a:pPr>
            <a:r>
              <a:rPr lang="fr-FR" dirty="0" err="1" smtClean="0"/>
              <a:t>Inc</a:t>
            </a:r>
            <a:r>
              <a:rPr lang="fr-FR" dirty="0" smtClean="0"/>
              <a:t>: </a:t>
            </a:r>
            <a:r>
              <a:rPr lang="fr-FR" dirty="0"/>
              <a:t>time </a:t>
            </a:r>
            <a:r>
              <a:rPr lang="fr-FR" dirty="0" err="1"/>
              <a:t>series</a:t>
            </a:r>
            <a:r>
              <a:rPr lang="fr-FR" dirty="0"/>
              <a:t> for </a:t>
            </a:r>
            <a:r>
              <a:rPr lang="fr-FR" dirty="0" smtClean="0"/>
              <a:t>condition with </a:t>
            </a:r>
            <a:r>
              <a:rPr lang="fr-FR" dirty="0" err="1" smtClean="0"/>
              <a:t>incongruent</a:t>
            </a:r>
            <a:r>
              <a:rPr lang="fr-FR" dirty="0" smtClean="0"/>
              <a:t> stimuli </a:t>
            </a:r>
          </a:p>
          <a:p>
            <a:pPr marL="285750" indent="-285750">
              <a:buFont typeface="Arial" panose="020B0604020202020204" pitchFamily="34" charset="0"/>
              <a:buChar char="•"/>
            </a:pPr>
            <a:r>
              <a:rPr lang="fr-FR" dirty="0" smtClean="0"/>
              <a:t>Con: </a:t>
            </a:r>
            <a:r>
              <a:rPr lang="fr-FR" dirty="0"/>
              <a:t>time </a:t>
            </a:r>
            <a:r>
              <a:rPr lang="fr-FR" dirty="0" err="1"/>
              <a:t>series</a:t>
            </a:r>
            <a:r>
              <a:rPr lang="fr-FR" dirty="0"/>
              <a:t> for </a:t>
            </a:r>
            <a:r>
              <a:rPr lang="fr-FR" dirty="0" smtClean="0"/>
              <a:t>condition congruent stimuli</a:t>
            </a:r>
          </a:p>
          <a:p>
            <a:endParaRPr lang="fr-FR" dirty="0"/>
          </a:p>
          <a:p>
            <a:pPr marL="285750" indent="-285750">
              <a:buFont typeface="Arial" panose="020B0604020202020204" pitchFamily="34" charset="0"/>
              <a:buChar char="•"/>
            </a:pPr>
            <a:r>
              <a:rPr lang="fr-FR" dirty="0" smtClean="0"/>
              <a:t>Constant: </a:t>
            </a:r>
            <a:r>
              <a:rPr lang="fr-FR" dirty="0" err="1" smtClean="0"/>
              <a:t>baseline</a:t>
            </a:r>
            <a:r>
              <a:rPr lang="fr-FR" dirty="0" smtClean="0"/>
              <a:t> </a:t>
            </a:r>
            <a:r>
              <a:rPr lang="fr-FR" dirty="0" err="1" smtClean="0"/>
              <a:t>regressors</a:t>
            </a:r>
            <a:r>
              <a:rPr lang="fr-FR" dirty="0" smtClean="0"/>
              <a:t> </a:t>
            </a:r>
            <a:r>
              <a:rPr lang="fr-FR" dirty="0" err="1" smtClean="0"/>
              <a:t>that</a:t>
            </a:r>
            <a:r>
              <a:rPr lang="fr-FR" dirty="0" smtClean="0"/>
              <a:t> capture the </a:t>
            </a:r>
            <a:r>
              <a:rPr lang="fr-FR" dirty="0" err="1" smtClean="0"/>
              <a:t>mean</a:t>
            </a:r>
            <a:r>
              <a:rPr lang="fr-FR" dirty="0" smtClean="0"/>
              <a:t> signal for </a:t>
            </a:r>
            <a:r>
              <a:rPr lang="fr-FR" dirty="0" err="1" smtClean="0"/>
              <a:t>each</a:t>
            </a:r>
            <a:r>
              <a:rPr lang="fr-FR" dirty="0" smtClean="0"/>
              <a:t> session</a:t>
            </a:r>
            <a:endParaRPr lang="fr-FR" dirty="0"/>
          </a:p>
        </p:txBody>
      </p:sp>
    </p:spTree>
    <p:extLst>
      <p:ext uri="{BB962C8B-B14F-4D97-AF65-F5344CB8AC3E}">
        <p14:creationId xmlns:p14="http://schemas.microsoft.com/office/powerpoint/2010/main" val="3179458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2"/>
          <a:srcRect l="44631" t="-1" r="41682" b="31179"/>
          <a:stretch/>
        </p:blipFill>
        <p:spPr>
          <a:xfrm>
            <a:off x="609401" y="1122791"/>
            <a:ext cx="3013011" cy="4869825"/>
          </a:xfrm>
          <a:prstGeom prst="rect">
            <a:avLst/>
          </a:prstGeom>
        </p:spPr>
      </p:pic>
      <p:sp>
        <p:nvSpPr>
          <p:cNvPr id="4"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Estimating</a:t>
            </a:r>
            <a:r>
              <a:rPr lang="fr-FR" dirty="0" smtClean="0">
                <a:latin typeface="Segoe UI" panose="020B0502040204020203" pitchFamily="34" charset="0"/>
                <a:cs typeface="Segoe UI" panose="020B0502040204020203" pitchFamily="34" charset="0"/>
              </a:rPr>
              <a:t> the model: </a:t>
            </a:r>
            <a:r>
              <a:rPr lang="fr-FR" u="sng" dirty="0" smtClean="0">
                <a:latin typeface="Segoe UI" panose="020B0502040204020203" pitchFamily="34" charset="0"/>
                <a:cs typeface="Segoe UI" panose="020B0502040204020203" pitchFamily="34" charset="0"/>
              </a:rPr>
              <a:t>single-</a:t>
            </a:r>
            <a:r>
              <a:rPr lang="fr-FR" u="sng" dirty="0" err="1" smtClean="0">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58</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Connecteur droit avec flèche 6"/>
          <p:cNvCxnSpPr/>
          <p:nvPr/>
        </p:nvCxnSpPr>
        <p:spPr>
          <a:xfrm flipV="1">
            <a:off x="3345180" y="3051820"/>
            <a:ext cx="1722120" cy="3505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5067300" y="2868721"/>
            <a:ext cx="3855720" cy="307777"/>
          </a:xfrm>
          <a:prstGeom prst="rect">
            <a:avLst/>
          </a:prstGeom>
          <a:noFill/>
        </p:spPr>
        <p:txBody>
          <a:bodyPr wrap="square" rtlCol="0">
            <a:spAutoFit/>
          </a:bodyPr>
          <a:lstStyle/>
          <a:p>
            <a:r>
              <a:rPr lang="fr-FR" sz="1400" dirty="0" smtClean="0"/>
              <a:t>Select the </a:t>
            </a:r>
            <a:r>
              <a:rPr lang="fr-FR" sz="1400" dirty="0" err="1" smtClean="0"/>
              <a:t>SPM.mat</a:t>
            </a:r>
            <a:r>
              <a:rPr lang="fr-FR" sz="1400" dirty="0" smtClean="0"/>
              <a:t> for </a:t>
            </a:r>
            <a:r>
              <a:rPr lang="fr-FR" sz="1400" dirty="0" err="1" smtClean="0"/>
              <a:t>our</a:t>
            </a:r>
            <a:r>
              <a:rPr lang="fr-FR" sz="1400" dirty="0" smtClean="0"/>
              <a:t> </a:t>
            </a:r>
            <a:r>
              <a:rPr lang="fr-FR" sz="1400" dirty="0" err="1" smtClean="0"/>
              <a:t>specified</a:t>
            </a:r>
            <a:r>
              <a:rPr lang="fr-FR" sz="1400" dirty="0" smtClean="0"/>
              <a:t> design</a:t>
            </a:r>
            <a:endParaRPr lang="fr-FR" sz="1400" dirty="0"/>
          </a:p>
        </p:txBody>
      </p:sp>
      <p:cxnSp>
        <p:nvCxnSpPr>
          <p:cNvPr id="12" name="Connecteur droit avec flèche 11"/>
          <p:cNvCxnSpPr/>
          <p:nvPr/>
        </p:nvCxnSpPr>
        <p:spPr>
          <a:xfrm>
            <a:off x="3429000" y="3585439"/>
            <a:ext cx="2060911" cy="72885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489911" y="4131199"/>
            <a:ext cx="1147109" cy="307777"/>
          </a:xfrm>
          <a:prstGeom prst="rect">
            <a:avLst/>
          </a:prstGeom>
          <a:noFill/>
        </p:spPr>
        <p:txBody>
          <a:bodyPr wrap="square" rtlCol="0">
            <a:spAutoFit/>
          </a:bodyPr>
          <a:lstStyle/>
          <a:p>
            <a:r>
              <a:rPr lang="fr-FR" sz="1400" dirty="0" smtClean="0"/>
              <a:t>Select </a:t>
            </a:r>
            <a:r>
              <a:rPr lang="fr-FR" sz="1400" dirty="0" err="1" smtClean="0"/>
              <a:t>Yes</a:t>
            </a:r>
            <a:endParaRPr lang="fr-FR" sz="1400" dirty="0"/>
          </a:p>
        </p:txBody>
      </p:sp>
    </p:spTree>
    <p:extLst>
      <p:ext uri="{BB962C8B-B14F-4D97-AF65-F5344CB8AC3E}">
        <p14:creationId xmlns:p14="http://schemas.microsoft.com/office/powerpoint/2010/main" val="10252433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err="1" smtClean="0">
                <a:latin typeface="Segoe UI" panose="020B0502040204020203" pitchFamily="34" charset="0"/>
                <a:cs typeface="Segoe UI" panose="020B0502040204020203" pitchFamily="34" charset="0"/>
              </a:rPr>
              <a:t>Contrasts</a:t>
            </a:r>
            <a:r>
              <a:rPr lang="fr-FR" dirty="0" smtClean="0">
                <a:latin typeface="Segoe UI" panose="020B0502040204020203" pitchFamily="34" charset="0"/>
                <a:cs typeface="Segoe UI" panose="020B0502040204020203" pitchFamily="34" charset="0"/>
              </a:rPr>
              <a:t> </a:t>
            </a:r>
            <a:r>
              <a:rPr lang="fr-FR" dirty="0" err="1" smtClean="0">
                <a:latin typeface="Segoe UI" panose="020B0502040204020203" pitchFamily="34" charset="0"/>
                <a:cs typeface="Segoe UI" panose="020B0502040204020203" pitchFamily="34" charset="0"/>
              </a:rPr>
              <a:t>specification</a:t>
            </a:r>
            <a:r>
              <a:rPr lang="fr-FR" dirty="0" smtClean="0">
                <a:latin typeface="Segoe UI" panose="020B0502040204020203" pitchFamily="34" charset="0"/>
                <a:cs typeface="Segoe UI" panose="020B0502040204020203" pitchFamily="34" charset="0"/>
              </a:rPr>
              <a:t>: </a:t>
            </a:r>
            <a:r>
              <a:rPr lang="fr-FR" u="sng" dirty="0">
                <a:latin typeface="Segoe UI" panose="020B0502040204020203" pitchFamily="34" charset="0"/>
                <a:cs typeface="Segoe UI" panose="020B0502040204020203" pitchFamily="34" charset="0"/>
              </a:rPr>
              <a:t>single-</a:t>
            </a:r>
            <a:r>
              <a:rPr lang="fr-FR" u="sng" dirty="0" err="1">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59</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rotWithShape="1">
          <a:blip r:embed="rId2"/>
          <a:srcRect l="44563" r="41751" b="64893"/>
          <a:stretch/>
        </p:blipFill>
        <p:spPr>
          <a:xfrm>
            <a:off x="991255" y="1993352"/>
            <a:ext cx="2470765" cy="2037133"/>
          </a:xfrm>
          <a:prstGeom prst="rect">
            <a:avLst/>
          </a:prstGeom>
        </p:spPr>
      </p:pic>
      <p:pic>
        <p:nvPicPr>
          <p:cNvPr id="3" name="Image 2"/>
          <p:cNvPicPr>
            <a:picLocks noChangeAspect="1"/>
          </p:cNvPicPr>
          <p:nvPr/>
        </p:nvPicPr>
        <p:blipFill>
          <a:blip r:embed="rId3"/>
          <a:stretch>
            <a:fillRect/>
          </a:stretch>
        </p:blipFill>
        <p:spPr>
          <a:xfrm>
            <a:off x="5122241" y="2385472"/>
            <a:ext cx="4998058" cy="4162648"/>
          </a:xfrm>
          <a:prstGeom prst="rect">
            <a:avLst/>
          </a:prstGeom>
        </p:spPr>
      </p:pic>
      <p:cxnSp>
        <p:nvCxnSpPr>
          <p:cNvPr id="10" name="Connecteur en angle 9"/>
          <p:cNvCxnSpPr>
            <a:stCxn id="2" idx="3"/>
            <a:endCxn id="3" idx="1"/>
          </p:cNvCxnSpPr>
          <p:nvPr/>
        </p:nvCxnSpPr>
        <p:spPr>
          <a:xfrm>
            <a:off x="3462020" y="3011919"/>
            <a:ext cx="1660221" cy="1454877"/>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051460" y="1345637"/>
            <a:ext cx="10082230" cy="646331"/>
          </a:xfrm>
          <a:prstGeom prst="rect">
            <a:avLst/>
          </a:prstGeom>
          <a:noFill/>
        </p:spPr>
        <p:txBody>
          <a:bodyPr wrap="square" rtlCol="0">
            <a:spAutoFit/>
          </a:bodyPr>
          <a:lstStyle/>
          <a:p>
            <a:pPr algn="ctr"/>
            <a:r>
              <a:rPr lang="fr-FR" dirty="0" smtClean="0"/>
              <a:t>t-test</a:t>
            </a:r>
          </a:p>
          <a:p>
            <a:pPr algn="ctr"/>
            <a:r>
              <a:rPr lang="fr-FR" dirty="0" err="1" smtClean="0"/>
              <a:t>incongruent</a:t>
            </a:r>
            <a:r>
              <a:rPr lang="fr-FR" dirty="0" smtClean="0"/>
              <a:t> (Session1&amp;Session2) &gt; congruent(Session1&amp;Session2)</a:t>
            </a:r>
            <a:endParaRPr lang="fr-FR" dirty="0"/>
          </a:p>
        </p:txBody>
      </p:sp>
    </p:spTree>
    <p:extLst>
      <p:ext uri="{BB962C8B-B14F-4D97-AF65-F5344CB8AC3E}">
        <p14:creationId xmlns:p14="http://schemas.microsoft.com/office/powerpoint/2010/main" val="3274442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120036" y="1328738"/>
            <a:ext cx="8328635" cy="4338638"/>
          </a:xfrm>
          <a:prstGeom prst="rect">
            <a:avLst/>
          </a:prstGeom>
        </p:spPr>
      </p:pic>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Data </a:t>
            </a:r>
            <a:r>
              <a:rPr lang="fr-FR" dirty="0" err="1" smtClean="0">
                <a:latin typeface="Segoe UI" panose="020B0502040204020203" pitchFamily="34" charset="0"/>
                <a:cs typeface="Segoe UI" panose="020B0502040204020203" pitchFamily="34" charset="0"/>
              </a:rPr>
              <a:t>processing</a:t>
            </a:r>
            <a:r>
              <a:rPr lang="fr-FR" dirty="0" smtClean="0">
                <a:latin typeface="Segoe UI" panose="020B0502040204020203" pitchFamily="34" charset="0"/>
                <a:cs typeface="Segoe UI" panose="020B0502040204020203" pitchFamily="34" charset="0"/>
              </a:rPr>
              <a:t> pipeline</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ZoneTexte 9"/>
          <p:cNvSpPr txBox="1"/>
          <p:nvPr/>
        </p:nvSpPr>
        <p:spPr>
          <a:xfrm>
            <a:off x="8107680" y="248629"/>
            <a:ext cx="3185161" cy="6247864"/>
          </a:xfrm>
          <a:prstGeom prst="rect">
            <a:avLst/>
          </a:prstGeom>
          <a:noFill/>
        </p:spPr>
        <p:txBody>
          <a:bodyPr wrap="square" rtlCol="0">
            <a:spAutoFit/>
          </a:bodyPr>
          <a:lstStyle/>
          <a:p>
            <a:pPr algn="ctr"/>
            <a:r>
              <a:rPr lang="en-US" sz="2000" b="1" dirty="0" smtClean="0"/>
              <a:t>Preprocessing</a:t>
            </a:r>
          </a:p>
          <a:p>
            <a:pPr algn="ctr"/>
            <a:endParaRPr lang="en-US" sz="2000" b="1" dirty="0" smtClean="0"/>
          </a:p>
          <a:p>
            <a:pPr marL="285750" indent="-285750">
              <a:buFont typeface="Arial" panose="020B0604020202020204" pitchFamily="34" charset="0"/>
              <a:buChar char="•"/>
            </a:pPr>
            <a:r>
              <a:rPr lang="en-US" sz="2000" b="1" dirty="0" smtClean="0"/>
              <a:t>To </a:t>
            </a:r>
            <a:r>
              <a:rPr lang="en-US" sz="2000" b="1" dirty="0"/>
              <a:t>minimize the influence of data acquisition and physiological </a:t>
            </a:r>
            <a:r>
              <a:rPr lang="en-US" sz="2000" b="1" dirty="0" smtClean="0"/>
              <a:t>artifacts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b="1" dirty="0"/>
              <a:t>To check statistical assumptions and transform the data to meet </a:t>
            </a:r>
            <a:r>
              <a:rPr lang="en-US" sz="2000" b="1" dirty="0" smtClean="0"/>
              <a:t>assumptions</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smtClean="0"/>
              <a:t>To </a:t>
            </a:r>
            <a:r>
              <a:rPr lang="en-US" sz="2000" b="1" dirty="0"/>
              <a:t>standardize the locations of brain regions across subjects to achieve validity and sensitivity in group analysis.</a:t>
            </a:r>
            <a:endParaRPr lang="fr-FR" sz="2000" b="1" dirty="0"/>
          </a:p>
        </p:txBody>
      </p:sp>
    </p:spTree>
    <p:extLst>
      <p:ext uri="{BB962C8B-B14F-4D97-AF65-F5344CB8AC3E}">
        <p14:creationId xmlns:p14="http://schemas.microsoft.com/office/powerpoint/2010/main" val="14053658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Output: </a:t>
            </a:r>
            <a:r>
              <a:rPr lang="fr-FR" u="sng" dirty="0">
                <a:latin typeface="Segoe UI" panose="020B0502040204020203" pitchFamily="34" charset="0"/>
                <a:cs typeface="Segoe UI" panose="020B0502040204020203" pitchFamily="34" charset="0"/>
              </a:rPr>
              <a:t>single-</a:t>
            </a:r>
            <a:r>
              <a:rPr lang="fr-FR" u="sng" dirty="0" err="1">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age 6"/>
          <p:cNvPicPr>
            <a:picLocks noChangeAspect="1"/>
          </p:cNvPicPr>
          <p:nvPr/>
        </p:nvPicPr>
        <p:blipFill>
          <a:blip r:embed="rId2"/>
          <a:stretch>
            <a:fillRect/>
          </a:stretch>
        </p:blipFill>
        <p:spPr>
          <a:xfrm>
            <a:off x="1744651" y="1168782"/>
            <a:ext cx="3627824" cy="5364219"/>
          </a:xfrm>
          <a:prstGeom prst="rect">
            <a:avLst/>
          </a:prstGeom>
        </p:spPr>
      </p:pic>
      <p:pic>
        <p:nvPicPr>
          <p:cNvPr id="1026" name="Picture 2" descr="../../../_images/05_06_SPM_Results_Templ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567" y="1168140"/>
            <a:ext cx="3594133" cy="53648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6832566" y="381467"/>
            <a:ext cx="3594133" cy="646331"/>
          </a:xfrm>
          <a:prstGeom prst="rect">
            <a:avLst/>
          </a:prstGeom>
          <a:noFill/>
        </p:spPr>
        <p:txBody>
          <a:bodyPr wrap="square" rtlCol="0">
            <a:spAutoFit/>
          </a:bodyPr>
          <a:lstStyle/>
          <a:p>
            <a:pPr algn="ctr"/>
            <a:r>
              <a:rPr lang="fr-FR" dirty="0" err="1"/>
              <a:t>r</a:t>
            </a:r>
            <a:r>
              <a:rPr lang="fr-FR" dirty="0" err="1" smtClean="0"/>
              <a:t>esults</a:t>
            </a:r>
            <a:r>
              <a:rPr lang="fr-FR" dirty="0" smtClean="0"/>
              <a:t> -&gt; overlays -&gt; sections </a:t>
            </a:r>
            <a:br>
              <a:rPr lang="fr-FR" dirty="0" smtClean="0"/>
            </a:br>
            <a:r>
              <a:rPr lang="fr-FR" dirty="0" smtClean="0"/>
              <a:t>-&gt; spm12/canonical -&gt; avg152</a:t>
            </a:r>
            <a:endParaRPr lang="fr-FR" dirty="0"/>
          </a:p>
        </p:txBody>
      </p:sp>
    </p:spTree>
    <p:extLst>
      <p:ext uri="{BB962C8B-B14F-4D97-AF65-F5344CB8AC3E}">
        <p14:creationId xmlns:p14="http://schemas.microsoft.com/office/powerpoint/2010/main" val="36871954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Scripting: </a:t>
            </a:r>
            <a:r>
              <a:rPr lang="fr-FR" u="sng" dirty="0" smtClean="0">
                <a:latin typeface="Segoe UI" panose="020B0502040204020203" pitchFamily="34" charset="0"/>
                <a:cs typeface="Segoe UI" panose="020B0502040204020203" pitchFamily="34" charset="0"/>
              </a:rPr>
              <a:t>single-</a:t>
            </a:r>
            <a:r>
              <a:rPr lang="fr-FR" u="sng" dirty="0" err="1" smtClean="0">
                <a:latin typeface="Segoe UI" panose="020B0502040204020203" pitchFamily="34" charset="0"/>
                <a:cs typeface="Segoe UI" panose="020B0502040204020203" pitchFamily="34" charset="0"/>
              </a:rPr>
              <a:t>subject</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_images/06_Module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35" y="2055972"/>
            <a:ext cx="4485978" cy="29857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176758" y="1563687"/>
            <a:ext cx="6096000" cy="3970318"/>
          </a:xfrm>
          <a:prstGeom prst="rect">
            <a:avLst/>
          </a:prstGeom>
        </p:spPr>
        <p:txBody>
          <a:bodyPr>
            <a:spAutoFit/>
          </a:bodyPr>
          <a:lstStyle/>
          <a:p>
            <a:r>
              <a:rPr lang="en-US" sz="1400" dirty="0" smtClean="0">
                <a:latin typeface="Segoe UI" panose="020B0502040204020203" pitchFamily="34" charset="0"/>
                <a:cs typeface="Segoe UI" panose="020B0502040204020203" pitchFamily="34" charset="0"/>
              </a:rPr>
              <a:t>The </a:t>
            </a:r>
            <a:r>
              <a:rPr lang="en-US" sz="1400" dirty="0">
                <a:latin typeface="Segoe UI" panose="020B0502040204020203" pitchFamily="34" charset="0"/>
                <a:cs typeface="Segoe UI" panose="020B0502040204020203" pitchFamily="34" charset="0"/>
              </a:rPr>
              <a:t>Batch module we have just created is specific to </a:t>
            </a:r>
            <a:r>
              <a:rPr lang="en-US" sz="1400" dirty="0" smtClean="0">
                <a:latin typeface="Segoe UI" panose="020B0502040204020203" pitchFamily="34" charset="0"/>
                <a:cs typeface="Segoe UI" panose="020B0502040204020203" pitchFamily="34" charset="0"/>
              </a:rPr>
              <a:t>1 subject. If </a:t>
            </a:r>
            <a:r>
              <a:rPr lang="en-US" sz="1400" dirty="0">
                <a:latin typeface="Segoe UI" panose="020B0502040204020203" pitchFamily="34" charset="0"/>
                <a:cs typeface="Segoe UI" panose="020B0502040204020203" pitchFamily="34" charset="0"/>
              </a:rPr>
              <a:t>you clicked on the green Go button, it would run all of the preprocessing and model estimation steps in one go. With a few adjustments, however, we can adapt this module to all of the other subjects in our study.</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First, we need to save the modules into a </a:t>
            </a:r>
            <a:r>
              <a:rPr lang="en-US" sz="1400" dirty="0" err="1">
                <a:latin typeface="Segoe UI" panose="020B0502040204020203" pitchFamily="34" charset="0"/>
                <a:cs typeface="Segoe UI" panose="020B0502040204020203" pitchFamily="34" charset="0"/>
              </a:rPr>
              <a:t>Matlab</a:t>
            </a:r>
            <a:r>
              <a:rPr lang="en-US" sz="1400" dirty="0">
                <a:latin typeface="Segoe UI" panose="020B0502040204020203" pitchFamily="34" charset="0"/>
                <a:cs typeface="Segoe UI" panose="020B0502040204020203" pitchFamily="34" charset="0"/>
              </a:rPr>
              <a:t> script. Click on File -&gt; Save Batch and Script, and label the file RunPreproc_1stLevel. Save it to the </a:t>
            </a:r>
            <a:r>
              <a:rPr lang="en-US" sz="1400" dirty="0" smtClean="0">
                <a:latin typeface="Segoe UI" panose="020B0502040204020203" pitchFamily="34" charset="0"/>
                <a:cs typeface="Segoe UI" panose="020B0502040204020203" pitchFamily="34" charset="0"/>
              </a:rPr>
              <a:t>directory </a:t>
            </a:r>
            <a:r>
              <a:rPr lang="en-US" sz="1400" dirty="0">
                <a:latin typeface="Segoe UI" panose="020B0502040204020203" pitchFamily="34" charset="0"/>
                <a:cs typeface="Segoe UI" panose="020B0502040204020203" pitchFamily="34" charset="0"/>
              </a:rPr>
              <a:t>that contains all of your subjects. This will create a </a:t>
            </a:r>
            <a:r>
              <a:rPr lang="en-US" sz="1400" dirty="0" err="1">
                <a:latin typeface="Segoe UI" panose="020B0502040204020203" pitchFamily="34" charset="0"/>
                <a:cs typeface="Segoe UI" panose="020B0502040204020203" pitchFamily="34" charset="0"/>
              </a:rPr>
              <a:t>Matlab</a:t>
            </a:r>
            <a:r>
              <a:rPr lang="en-US" sz="1400" dirty="0">
                <a:latin typeface="Segoe UI" panose="020B0502040204020203" pitchFamily="34" charset="0"/>
                <a:cs typeface="Segoe UI" panose="020B0502040204020203" pitchFamily="34" charset="0"/>
              </a:rPr>
              <a:t> script file that you can open in the </a:t>
            </a:r>
            <a:r>
              <a:rPr lang="en-US" sz="1400" dirty="0" err="1">
                <a:latin typeface="Segoe UI" panose="020B0502040204020203" pitchFamily="34" charset="0"/>
                <a:cs typeface="Segoe UI" panose="020B0502040204020203" pitchFamily="34" charset="0"/>
              </a:rPr>
              <a:t>Matlab</a:t>
            </a:r>
            <a:r>
              <a:rPr lang="en-US" sz="1400" dirty="0">
                <a:latin typeface="Segoe UI" panose="020B0502040204020203" pitchFamily="34" charset="0"/>
                <a:cs typeface="Segoe UI" panose="020B0502040204020203" pitchFamily="34" charset="0"/>
              </a:rPr>
              <a:t> window.</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From the </a:t>
            </a:r>
            <a:r>
              <a:rPr lang="en-US" sz="1400" dirty="0" err="1">
                <a:latin typeface="Segoe UI" panose="020B0502040204020203" pitchFamily="34" charset="0"/>
                <a:cs typeface="Segoe UI" panose="020B0502040204020203" pitchFamily="34" charset="0"/>
              </a:rPr>
              <a:t>Matlab</a:t>
            </a:r>
            <a:r>
              <a:rPr lang="en-US" sz="1400" dirty="0">
                <a:latin typeface="Segoe UI" panose="020B0502040204020203" pitchFamily="34" charset="0"/>
                <a:cs typeface="Segoe UI" panose="020B0502040204020203" pitchFamily="34" charset="0"/>
              </a:rPr>
              <a:t> terminal, navigate to the </a:t>
            </a:r>
            <a:r>
              <a:rPr lang="en-US" sz="1400" dirty="0" smtClean="0">
                <a:latin typeface="Segoe UI" panose="020B0502040204020203" pitchFamily="34" charset="0"/>
                <a:cs typeface="Segoe UI" panose="020B0502040204020203" pitchFamily="34" charset="0"/>
              </a:rPr>
              <a:t>directory </a:t>
            </a:r>
            <a:r>
              <a:rPr lang="en-US" sz="1400" dirty="0">
                <a:latin typeface="Segoe UI" panose="020B0502040204020203" pitchFamily="34" charset="0"/>
                <a:cs typeface="Segoe UI" panose="020B0502040204020203" pitchFamily="34" charset="0"/>
              </a:rPr>
              <a:t>which contains the RunPreproc_1stLevel.m script, and type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open RunPreproc_1stLevel_job.m</a:t>
            </a:r>
          </a:p>
          <a:p>
            <a:r>
              <a:rPr lang="en-US" sz="1400" dirty="0">
                <a:latin typeface="Segoe UI" panose="020B0502040204020203" pitchFamily="34" charset="0"/>
                <a:cs typeface="Segoe UI" panose="020B0502040204020203" pitchFamily="34" charset="0"/>
              </a:rPr>
              <a:t>To adapt this file so that it can analyze any subject, we will need to </a:t>
            </a:r>
            <a:r>
              <a:rPr lang="en-US" sz="1400" dirty="0" smtClean="0">
                <a:latin typeface="Segoe UI" panose="020B0502040204020203" pitchFamily="34" charset="0"/>
                <a:cs typeface="Segoe UI" panose="020B0502040204020203" pitchFamily="34" charset="0"/>
              </a:rPr>
              <a:t>store in a variable the different </a:t>
            </a:r>
            <a:r>
              <a:rPr lang="en-US" sz="1400" dirty="0">
                <a:latin typeface="Segoe UI" panose="020B0502040204020203" pitchFamily="34" charset="0"/>
                <a:cs typeface="Segoe UI" panose="020B0502040204020203" pitchFamily="34" charset="0"/>
              </a:rPr>
              <a:t>subject </a:t>
            </a:r>
            <a:r>
              <a:rPr lang="en-US" sz="1400" dirty="0" smtClean="0">
                <a:latin typeface="Segoe UI" panose="020B0502040204020203" pitchFamily="34" charset="0"/>
                <a:cs typeface="Segoe UI" panose="020B0502040204020203" pitchFamily="34" charset="0"/>
              </a:rPr>
              <a:t>numbers and place </a:t>
            </a:r>
            <a:r>
              <a:rPr lang="en-US" sz="1400" dirty="0">
                <a:latin typeface="Segoe UI" panose="020B0502040204020203" pitchFamily="34" charset="0"/>
                <a:cs typeface="Segoe UI" panose="020B0502040204020203" pitchFamily="34" charset="0"/>
              </a:rPr>
              <a:t>the existing code in a for-loop which will run over a set of numbers indicating each subject in the study.</a:t>
            </a:r>
            <a:endParaRPr lang="fr-F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29445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a:latin typeface="Segoe UI" panose="020B0502040204020203" pitchFamily="34" charset="0"/>
                <a:cs typeface="Segoe UI" panose="020B0502040204020203" pitchFamily="34" charset="0"/>
              </a:rPr>
              <a:t>Design </a:t>
            </a:r>
            <a:r>
              <a:rPr lang="fr-FR" dirty="0" err="1">
                <a:latin typeface="Segoe UI" panose="020B0502040204020203" pitchFamily="34" charset="0"/>
                <a:cs typeface="Segoe UI" panose="020B0502040204020203" pitchFamily="34" charset="0"/>
              </a:rPr>
              <a:t>specification</a:t>
            </a:r>
            <a:r>
              <a:rPr lang="fr-FR" dirty="0">
                <a:latin typeface="Segoe UI" panose="020B0502040204020203" pitchFamily="34" charset="0"/>
                <a:cs typeface="Segoe UI" panose="020B0502040204020203" pitchFamily="34" charset="0"/>
              </a:rPr>
              <a:t>: </a:t>
            </a:r>
            <a:r>
              <a:rPr lang="fr-FR" u="sng" dirty="0" smtClean="0">
                <a:latin typeface="Segoe UI" panose="020B0502040204020203" pitchFamily="34" charset="0"/>
                <a:cs typeface="Segoe UI" panose="020B0502040204020203" pitchFamily="34" charset="0"/>
              </a:rPr>
              <a:t>group-</a:t>
            </a:r>
            <a:r>
              <a:rPr lang="fr-FR" u="sng" dirty="0" err="1" smtClean="0">
                <a:latin typeface="Segoe UI" panose="020B0502040204020203" pitchFamily="34" charset="0"/>
                <a:cs typeface="Segoe UI" panose="020B0502040204020203" pitchFamily="34" charset="0"/>
              </a:rPr>
              <a:t>level</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rotWithShape="1">
          <a:blip r:embed="rId3"/>
          <a:srcRect l="44592" r="41751" b="10767"/>
          <a:stretch/>
        </p:blipFill>
        <p:spPr>
          <a:xfrm>
            <a:off x="327660" y="922878"/>
            <a:ext cx="2692733" cy="5655182"/>
          </a:xfrm>
          <a:prstGeom prst="rect">
            <a:avLst/>
          </a:prstGeom>
        </p:spPr>
      </p:pic>
      <p:sp>
        <p:nvSpPr>
          <p:cNvPr id="11" name="ZoneTexte 10"/>
          <p:cNvSpPr txBox="1"/>
          <p:nvPr/>
        </p:nvSpPr>
        <p:spPr>
          <a:xfrm>
            <a:off x="3820199" y="3500405"/>
            <a:ext cx="5542901" cy="307777"/>
          </a:xfrm>
          <a:prstGeom prst="rect">
            <a:avLst/>
          </a:prstGeom>
          <a:noFill/>
        </p:spPr>
        <p:txBody>
          <a:bodyPr wrap="square" rtlCol="0">
            <a:spAutoFit/>
          </a:bodyPr>
          <a:lstStyle/>
          <a:p>
            <a:r>
              <a:rPr lang="fr-FR" sz="1400" dirty="0" err="1" smtClean="0"/>
              <a:t>Contrasts</a:t>
            </a:r>
            <a:r>
              <a:rPr lang="fr-FR" sz="1400" dirty="0" smtClean="0"/>
              <a:t> con_*.</a:t>
            </a:r>
            <a:r>
              <a:rPr lang="fr-FR" sz="1400" dirty="0" err="1" smtClean="0"/>
              <a:t>nii</a:t>
            </a:r>
            <a:r>
              <a:rPr lang="fr-FR" sz="1400" dirty="0" smtClean="0"/>
              <a:t> for all </a:t>
            </a:r>
            <a:r>
              <a:rPr lang="fr-FR" sz="1400" dirty="0" err="1" smtClean="0"/>
              <a:t>subjects</a:t>
            </a:r>
            <a:endParaRPr lang="fr-FR" sz="1400" dirty="0"/>
          </a:p>
        </p:txBody>
      </p:sp>
      <p:cxnSp>
        <p:nvCxnSpPr>
          <p:cNvPr id="12" name="Connecteur droit avec flèche 11"/>
          <p:cNvCxnSpPr>
            <a:endCxn id="11" idx="1"/>
          </p:cNvCxnSpPr>
          <p:nvPr/>
        </p:nvCxnSpPr>
        <p:spPr>
          <a:xfrm>
            <a:off x="2845149" y="3367692"/>
            <a:ext cx="975050" cy="28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3786896" y="3889694"/>
            <a:ext cx="1873594" cy="307777"/>
          </a:xfrm>
          <a:prstGeom prst="rect">
            <a:avLst/>
          </a:prstGeom>
          <a:noFill/>
        </p:spPr>
        <p:txBody>
          <a:bodyPr wrap="square" rtlCol="0">
            <a:spAutoFit/>
          </a:bodyPr>
          <a:lstStyle/>
          <a:p>
            <a:r>
              <a:rPr lang="fr-FR" sz="1400" dirty="0" err="1" smtClean="0"/>
              <a:t>e.g</a:t>
            </a:r>
            <a:r>
              <a:rPr lang="fr-FR" sz="1400" dirty="0" smtClean="0"/>
              <a:t>., </a:t>
            </a:r>
            <a:r>
              <a:rPr lang="fr-FR" sz="1400" i="1" dirty="0" err="1" smtClean="0"/>
              <a:t>age</a:t>
            </a:r>
            <a:endParaRPr lang="fr-FR" sz="1400" i="1" dirty="0"/>
          </a:p>
        </p:txBody>
      </p:sp>
      <p:cxnSp>
        <p:nvCxnSpPr>
          <p:cNvPr id="14" name="Connecteur droit avec flèche 13"/>
          <p:cNvCxnSpPr>
            <a:endCxn id="13" idx="1"/>
          </p:cNvCxnSpPr>
          <p:nvPr/>
        </p:nvCxnSpPr>
        <p:spPr>
          <a:xfrm>
            <a:off x="1622853" y="3454736"/>
            <a:ext cx="2164043" cy="5888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794514" y="4269578"/>
            <a:ext cx="6822686" cy="738664"/>
          </a:xfrm>
          <a:prstGeom prst="rect">
            <a:avLst/>
          </a:prstGeom>
          <a:noFill/>
        </p:spPr>
        <p:txBody>
          <a:bodyPr wrap="square" rtlCol="0">
            <a:spAutoFit/>
          </a:bodyPr>
          <a:lstStyle/>
          <a:p>
            <a:r>
              <a:rPr lang="fr-FR" sz="1400" dirty="0" err="1" smtClean="0"/>
              <a:t>According</a:t>
            </a:r>
            <a:r>
              <a:rPr lang="fr-FR" sz="1400" dirty="0" smtClean="0"/>
              <a:t> to a </a:t>
            </a:r>
            <a:r>
              <a:rPr lang="fr-FR" sz="1400" dirty="0" err="1" smtClean="0"/>
              <a:t>voxel</a:t>
            </a:r>
            <a:r>
              <a:rPr lang="fr-FR" sz="1400" dirty="0" smtClean="0"/>
              <a:t> value: </a:t>
            </a:r>
            <a:br>
              <a:rPr lang="fr-FR" sz="1400" dirty="0" smtClean="0"/>
            </a:br>
            <a:r>
              <a:rPr lang="fr-FR" sz="1400" dirty="0" smtClean="0"/>
              <a:t>Explicit </a:t>
            </a:r>
            <a:r>
              <a:rPr lang="fr-FR" sz="1400" dirty="0" err="1" smtClean="0"/>
              <a:t>mask</a:t>
            </a:r>
            <a:r>
              <a:rPr lang="fr-FR" sz="1400" dirty="0" smtClean="0"/>
              <a:t> = </a:t>
            </a:r>
            <a:r>
              <a:rPr lang="fr-FR" sz="1400" dirty="0" err="1" smtClean="0"/>
              <a:t>exclusively</a:t>
            </a:r>
            <a:r>
              <a:rPr lang="fr-FR" sz="1400" dirty="0" smtClean="0"/>
              <a:t> </a:t>
            </a:r>
            <a:r>
              <a:rPr lang="fr-FR" sz="1400" dirty="0" err="1" smtClean="0"/>
              <a:t>includes</a:t>
            </a:r>
            <a:r>
              <a:rPr lang="fr-FR" sz="1400" dirty="0" smtClean="0"/>
              <a:t> </a:t>
            </a:r>
            <a:r>
              <a:rPr lang="fr-FR" sz="1400" dirty="0" err="1" smtClean="0"/>
              <a:t>voxels</a:t>
            </a:r>
            <a:r>
              <a:rPr lang="fr-FR" sz="1400" dirty="0" smtClean="0"/>
              <a:t> with </a:t>
            </a:r>
            <a:r>
              <a:rPr lang="fr-FR" sz="1400" dirty="0" err="1" smtClean="0"/>
              <a:t>that</a:t>
            </a:r>
            <a:r>
              <a:rPr lang="fr-FR" sz="1400" dirty="0" smtClean="0"/>
              <a:t> value; </a:t>
            </a:r>
            <a:br>
              <a:rPr lang="fr-FR" sz="1400" dirty="0" smtClean="0"/>
            </a:br>
            <a:r>
              <a:rPr lang="fr-FR" sz="1400" dirty="0" err="1" smtClean="0"/>
              <a:t>Implicit</a:t>
            </a:r>
            <a:r>
              <a:rPr lang="fr-FR" sz="1400" dirty="0" smtClean="0"/>
              <a:t> </a:t>
            </a:r>
            <a:r>
              <a:rPr lang="fr-FR" sz="1400" dirty="0" err="1" smtClean="0"/>
              <a:t>mask</a:t>
            </a:r>
            <a:r>
              <a:rPr lang="fr-FR" sz="1400" dirty="0" smtClean="0"/>
              <a:t> = </a:t>
            </a:r>
            <a:r>
              <a:rPr lang="fr-FR" sz="1400" dirty="0" err="1" smtClean="0"/>
              <a:t>excludes</a:t>
            </a:r>
            <a:r>
              <a:rPr lang="fr-FR" sz="1400" dirty="0" smtClean="0"/>
              <a:t> </a:t>
            </a:r>
            <a:r>
              <a:rPr lang="fr-FR" sz="1400" dirty="0" err="1" smtClean="0"/>
              <a:t>voxel</a:t>
            </a:r>
            <a:r>
              <a:rPr lang="fr-FR" sz="1400" dirty="0" smtClean="0"/>
              <a:t> with </a:t>
            </a:r>
            <a:r>
              <a:rPr lang="fr-FR" sz="1400" dirty="0" err="1" smtClean="0"/>
              <a:t>that</a:t>
            </a:r>
            <a:r>
              <a:rPr lang="fr-FR" sz="1400" dirty="0" smtClean="0"/>
              <a:t> value</a:t>
            </a:r>
            <a:endParaRPr lang="fr-FR" sz="1400" dirty="0"/>
          </a:p>
        </p:txBody>
      </p:sp>
      <p:cxnSp>
        <p:nvCxnSpPr>
          <p:cNvPr id="16" name="Connecteur droit avec flèche 15"/>
          <p:cNvCxnSpPr>
            <a:endCxn id="15" idx="1"/>
          </p:cNvCxnSpPr>
          <p:nvPr/>
        </p:nvCxnSpPr>
        <p:spPr>
          <a:xfrm>
            <a:off x="1451789" y="3646460"/>
            <a:ext cx="2342725" cy="9924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2830572" y="2210292"/>
            <a:ext cx="459693" cy="8528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3148868" y="1902515"/>
            <a:ext cx="1873594" cy="307777"/>
          </a:xfrm>
          <a:prstGeom prst="rect">
            <a:avLst/>
          </a:prstGeom>
          <a:noFill/>
        </p:spPr>
        <p:txBody>
          <a:bodyPr wrap="square" rtlCol="0">
            <a:spAutoFit/>
          </a:bodyPr>
          <a:lstStyle/>
          <a:p>
            <a:r>
              <a:rPr lang="fr-FR" sz="1400" dirty="0" smtClean="0"/>
              <a:t>Output directory</a:t>
            </a:r>
            <a:endParaRPr lang="fr-FR" sz="1400" dirty="0"/>
          </a:p>
        </p:txBody>
      </p:sp>
      <p:pic>
        <p:nvPicPr>
          <p:cNvPr id="7" name="Image 6"/>
          <p:cNvPicPr>
            <a:picLocks noChangeAspect="1"/>
          </p:cNvPicPr>
          <p:nvPr/>
        </p:nvPicPr>
        <p:blipFill>
          <a:blip r:embed="rId4"/>
          <a:stretch>
            <a:fillRect/>
          </a:stretch>
        </p:blipFill>
        <p:spPr>
          <a:xfrm>
            <a:off x="4873379" y="1804211"/>
            <a:ext cx="3962400" cy="1619250"/>
          </a:xfrm>
          <a:prstGeom prst="rect">
            <a:avLst/>
          </a:prstGeom>
        </p:spPr>
      </p:pic>
      <p:cxnSp>
        <p:nvCxnSpPr>
          <p:cNvPr id="29" name="Connecteur en angle 28"/>
          <p:cNvCxnSpPr>
            <a:endCxn id="7" idx="1"/>
          </p:cNvCxnSpPr>
          <p:nvPr/>
        </p:nvCxnSpPr>
        <p:spPr>
          <a:xfrm flipV="1">
            <a:off x="1758950" y="2613836"/>
            <a:ext cx="3114429" cy="656414"/>
          </a:xfrm>
          <a:prstGeom prst="bentConnector3">
            <a:avLst>
              <a:gd name="adj1" fmla="val 5203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0429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err="1">
                <a:latin typeface="Segoe UI" panose="020B0502040204020203" pitchFamily="34" charset="0"/>
                <a:cs typeface="Segoe UI" panose="020B0502040204020203" pitchFamily="34" charset="0"/>
              </a:rPr>
              <a:t>Contrasts</a:t>
            </a:r>
            <a:r>
              <a:rPr lang="fr-FR" dirty="0">
                <a:latin typeface="Segoe UI" panose="020B0502040204020203" pitchFamily="34" charset="0"/>
                <a:cs typeface="Segoe UI" panose="020B0502040204020203" pitchFamily="34" charset="0"/>
              </a:rPr>
              <a:t> </a:t>
            </a:r>
            <a:r>
              <a:rPr lang="fr-FR" dirty="0" err="1">
                <a:latin typeface="Segoe UI" panose="020B0502040204020203" pitchFamily="34" charset="0"/>
                <a:cs typeface="Segoe UI" panose="020B0502040204020203" pitchFamily="34" charset="0"/>
              </a:rPr>
              <a:t>specification</a:t>
            </a:r>
            <a:r>
              <a:rPr lang="fr-FR" dirty="0">
                <a:latin typeface="Segoe UI" panose="020B0502040204020203" pitchFamily="34" charset="0"/>
                <a:cs typeface="Segoe UI" panose="020B0502040204020203" pitchFamily="34" charset="0"/>
              </a:rPr>
              <a:t>: </a:t>
            </a:r>
            <a:r>
              <a:rPr lang="fr-FR" u="sng" dirty="0" smtClean="0">
                <a:latin typeface="Segoe UI" panose="020B0502040204020203" pitchFamily="34" charset="0"/>
                <a:cs typeface="Segoe UI" panose="020B0502040204020203" pitchFamily="34" charset="0"/>
              </a:rPr>
              <a:t>group-</a:t>
            </a:r>
            <a:r>
              <a:rPr lang="fr-FR" u="sng" dirty="0" err="1" smtClean="0">
                <a:latin typeface="Segoe UI" panose="020B0502040204020203" pitchFamily="34" charset="0"/>
                <a:cs typeface="Segoe UI" panose="020B0502040204020203" pitchFamily="34" charset="0"/>
              </a:rPr>
              <a:t>level</a:t>
            </a:r>
            <a:endParaRPr lang="fr-FR" u="sng"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Image 36"/>
          <p:cNvPicPr>
            <a:picLocks noChangeAspect="1"/>
          </p:cNvPicPr>
          <p:nvPr/>
        </p:nvPicPr>
        <p:blipFill rotWithShape="1">
          <a:blip r:embed="rId3"/>
          <a:srcRect l="44563" r="41751" b="64893"/>
          <a:stretch/>
        </p:blipFill>
        <p:spPr>
          <a:xfrm>
            <a:off x="991255" y="1701252"/>
            <a:ext cx="2470765" cy="2037133"/>
          </a:xfrm>
          <a:prstGeom prst="rect">
            <a:avLst/>
          </a:prstGeom>
        </p:spPr>
      </p:pic>
      <p:cxnSp>
        <p:nvCxnSpPr>
          <p:cNvPr id="39" name="Connecteur en angle 38"/>
          <p:cNvCxnSpPr>
            <a:stCxn id="37" idx="3"/>
          </p:cNvCxnSpPr>
          <p:nvPr/>
        </p:nvCxnSpPr>
        <p:spPr>
          <a:xfrm>
            <a:off x="3462020" y="2719819"/>
            <a:ext cx="1660221" cy="1454877"/>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051460" y="1053537"/>
            <a:ext cx="10082230" cy="646331"/>
          </a:xfrm>
          <a:prstGeom prst="rect">
            <a:avLst/>
          </a:prstGeom>
          <a:noFill/>
        </p:spPr>
        <p:txBody>
          <a:bodyPr wrap="square" rtlCol="0">
            <a:spAutoFit/>
          </a:bodyPr>
          <a:lstStyle/>
          <a:p>
            <a:pPr algn="ctr"/>
            <a:r>
              <a:rPr lang="fr-FR" dirty="0" smtClean="0"/>
              <a:t>Group-</a:t>
            </a:r>
            <a:r>
              <a:rPr lang="fr-FR" dirty="0" err="1" smtClean="0"/>
              <a:t>level</a:t>
            </a:r>
            <a:r>
              <a:rPr lang="fr-FR" dirty="0" smtClean="0"/>
              <a:t> t-test</a:t>
            </a:r>
          </a:p>
          <a:p>
            <a:pPr algn="ctr"/>
            <a:r>
              <a:rPr lang="fr-FR" dirty="0" err="1" smtClean="0"/>
              <a:t>incongruent</a:t>
            </a:r>
            <a:r>
              <a:rPr lang="fr-FR" dirty="0" smtClean="0"/>
              <a:t> (Session1&amp;Session2) &gt; congruent(Session1&amp;Session2)</a:t>
            </a:r>
            <a:endParaRPr lang="fr-FR" dirty="0"/>
          </a:p>
        </p:txBody>
      </p:sp>
      <p:pic>
        <p:nvPicPr>
          <p:cNvPr id="43" name="Image 42"/>
          <p:cNvPicPr>
            <a:picLocks noChangeAspect="1"/>
          </p:cNvPicPr>
          <p:nvPr/>
        </p:nvPicPr>
        <p:blipFill>
          <a:blip r:embed="rId4"/>
          <a:stretch>
            <a:fillRect/>
          </a:stretch>
        </p:blipFill>
        <p:spPr>
          <a:xfrm>
            <a:off x="5122241" y="2093372"/>
            <a:ext cx="5021150" cy="4162648"/>
          </a:xfrm>
          <a:prstGeom prst="rect">
            <a:avLst/>
          </a:prstGeom>
        </p:spPr>
      </p:pic>
      <p:sp>
        <p:nvSpPr>
          <p:cNvPr id="44" name="Rectangle 43"/>
          <p:cNvSpPr/>
          <p:nvPr/>
        </p:nvSpPr>
        <p:spPr>
          <a:xfrm>
            <a:off x="375920" y="4368018"/>
            <a:ext cx="4043680" cy="1815882"/>
          </a:xfrm>
          <a:prstGeom prst="rect">
            <a:avLst/>
          </a:prstGeom>
        </p:spPr>
        <p:txBody>
          <a:bodyPr wrap="square">
            <a:spAutoFit/>
          </a:bodyPr>
          <a:lstStyle/>
          <a:p>
            <a:r>
              <a:rPr lang="en-US" sz="1400" dirty="0">
                <a:latin typeface="Segoe UI" panose="020B0502040204020203" pitchFamily="34" charset="0"/>
                <a:cs typeface="Segoe UI" panose="020B0502040204020203" pitchFamily="34" charset="0"/>
              </a:rPr>
              <a:t>apply masking -&gt; none</a:t>
            </a:r>
          </a:p>
          <a:p>
            <a:r>
              <a:rPr lang="en-US" sz="1400" dirty="0">
                <a:latin typeface="Segoe UI" panose="020B0502040204020203" pitchFamily="34" charset="0"/>
                <a:cs typeface="Segoe UI" panose="020B0502040204020203" pitchFamily="34" charset="0"/>
              </a:rPr>
              <a:t>p value adjustment to control -&gt; none</a:t>
            </a:r>
          </a:p>
          <a:p>
            <a:r>
              <a:rPr lang="en-US" sz="1400" dirty="0">
                <a:latin typeface="Segoe UI" panose="020B0502040204020203" pitchFamily="34" charset="0"/>
                <a:cs typeface="Segoe UI" panose="020B0502040204020203" pitchFamily="34" charset="0"/>
              </a:rPr>
              <a:t>threshold {T or p value} -&gt; 0.001</a:t>
            </a:r>
          </a:p>
          <a:p>
            <a:r>
              <a:rPr lang="en-US" sz="1400" dirty="0">
                <a:latin typeface="Segoe UI" panose="020B0502040204020203" pitchFamily="34" charset="0"/>
                <a:cs typeface="Segoe UI" panose="020B0502040204020203" pitchFamily="34" charset="0"/>
              </a:rPr>
              <a:t>&amp; extent threshold {voxels} -&gt; </a:t>
            </a:r>
            <a:r>
              <a:rPr lang="en-US" sz="1400" dirty="0" smtClean="0">
                <a:latin typeface="Segoe UI" panose="020B0502040204020203" pitchFamily="34" charset="0"/>
                <a:cs typeface="Segoe UI" panose="020B0502040204020203" pitchFamily="34" charset="0"/>
              </a:rPr>
              <a:t>20</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will threshold the image to only show clusters that are composed of individual voxels each passing a threshold of 0.001</a:t>
            </a:r>
            <a:r>
              <a:rPr lang="en-US" sz="1400" dirty="0" smtClean="0">
                <a:latin typeface="Segoe UI" panose="020B0502040204020203" pitchFamily="34" charset="0"/>
                <a:cs typeface="Segoe UI" panose="020B0502040204020203" pitchFamily="34" charset="0"/>
              </a:rPr>
              <a:t>.</a:t>
            </a:r>
            <a:endParaRPr lang="fr-F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11664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a:xfrm>
            <a:off x="1261872" y="758952"/>
            <a:ext cx="9577578" cy="4041648"/>
          </a:xfrm>
        </p:spPr>
        <p:txBody>
          <a:bodyPr/>
          <a:lstStyle/>
          <a:p>
            <a:r>
              <a:rPr lang="fr-FR" dirty="0" err="1" smtClean="0"/>
              <a:t>Additional</a:t>
            </a:r>
            <a:r>
              <a:rPr lang="fr-FR" dirty="0" smtClean="0"/>
              <a:t> notes</a:t>
            </a:r>
            <a:endParaRPr lang="fr-FR" dirty="0"/>
          </a:p>
        </p:txBody>
      </p:sp>
      <p:sp>
        <p:nvSpPr>
          <p:cNvPr id="4" name="Espace réservé du numéro de diapositive 3"/>
          <p:cNvSpPr>
            <a:spLocks noGrp="1"/>
          </p:cNvSpPr>
          <p:nvPr>
            <p:ph type="sldNum" sz="quarter" idx="12"/>
          </p:nvPr>
        </p:nvSpPr>
        <p:spPr/>
        <p:txBody>
          <a:bodyPr>
            <a:normAutofit lnSpcReduction="10000"/>
          </a:bodyPr>
          <a:lstStyle/>
          <a:p>
            <a:fld id="{1BD3CE51-BB30-40B0-8C48-21F52062A379}" type="slidenum">
              <a:rPr lang="fr-FR" smtClean="0">
                <a:solidFill>
                  <a:schemeClr val="tx1"/>
                </a:solidFill>
              </a:rPr>
              <a:t>64</a:t>
            </a:fld>
            <a:endParaRPr lang="fr-FR">
              <a:solidFill>
                <a:schemeClr val="tx1"/>
              </a:solidFill>
            </a:endParaRPr>
          </a:p>
        </p:txBody>
      </p:sp>
    </p:spTree>
    <p:extLst>
      <p:ext uri="{BB962C8B-B14F-4D97-AF65-F5344CB8AC3E}">
        <p14:creationId xmlns:p14="http://schemas.microsoft.com/office/powerpoint/2010/main" val="2922526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fMRI terminology</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65</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539750" y="1392694"/>
            <a:ext cx="10420350" cy="4524315"/>
          </a:xfrm>
          <a:prstGeom prst="rect">
            <a:avLst/>
          </a:prstGeom>
        </p:spPr>
        <p:txBody>
          <a:bodyPr wrap="square">
            <a:spAutoFit/>
          </a:bodyPr>
          <a:lstStyle/>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Session</a:t>
            </a:r>
            <a:r>
              <a:rPr lang="en-US" dirty="0">
                <a:latin typeface="Segoe UI" panose="020B0502040204020203" pitchFamily="34" charset="0"/>
                <a:cs typeface="Segoe UI" panose="020B0502040204020203" pitchFamily="34" charset="0"/>
              </a:rPr>
              <a:t>. The experimental session encompasses the time that the subject enters </a:t>
            </a:r>
            <a:r>
              <a:rPr lang="en-US" dirty="0" smtClean="0">
                <a:latin typeface="Segoe UI" panose="020B0502040204020203" pitchFamily="34" charset="0"/>
                <a:cs typeface="Segoe UI" panose="020B0502040204020203" pitchFamily="34" charset="0"/>
              </a:rPr>
              <a:t>the scanner </a:t>
            </a:r>
            <a:r>
              <a:rPr lang="en-US" dirty="0">
                <a:latin typeface="Segoe UI" panose="020B0502040204020203" pitchFamily="34" charset="0"/>
                <a:cs typeface="Segoe UI" panose="020B0502040204020203" pitchFamily="34" charset="0"/>
              </a:rPr>
              <a:t>until they leave the scanner. This will usually include multiple scanning runs </a:t>
            </a:r>
            <a:r>
              <a:rPr lang="en-US" dirty="0" smtClean="0">
                <a:latin typeface="Segoe UI" panose="020B0502040204020203" pitchFamily="34" charset="0"/>
                <a:cs typeface="Segoe UI" panose="020B0502040204020203" pitchFamily="34" charset="0"/>
              </a:rPr>
              <a:t>with different </a:t>
            </a:r>
            <a:r>
              <a:rPr lang="en-US" dirty="0">
                <a:latin typeface="Segoe UI" panose="020B0502040204020203" pitchFamily="34" charset="0"/>
                <a:cs typeface="Segoe UI" panose="020B0502040204020203" pitchFamily="34" charset="0"/>
              </a:rPr>
              <a:t>pulse sequences, including structural, diffusion imaging, functional </a:t>
            </a:r>
            <a:r>
              <a:rPr lang="en-US" dirty="0" smtClean="0">
                <a:latin typeface="Segoe UI" panose="020B0502040204020203" pitchFamily="34" charset="0"/>
                <a:cs typeface="Segoe UI" panose="020B0502040204020203" pitchFamily="34" charset="0"/>
              </a:rPr>
              <a:t>MRI, </a:t>
            </a:r>
            <a:r>
              <a:rPr lang="fr-FR" dirty="0" err="1" smtClean="0">
                <a:latin typeface="Segoe UI" panose="020B0502040204020203" pitchFamily="34" charset="0"/>
                <a:cs typeface="Segoe UI" panose="020B0502040204020203" pitchFamily="34" charset="0"/>
              </a:rPr>
              <a:t>spectroscopy</a:t>
            </a:r>
            <a:r>
              <a:rPr lang="fr-FR" dirty="0">
                <a:latin typeface="Segoe UI" panose="020B0502040204020203" pitchFamily="34" charset="0"/>
                <a:cs typeface="Segoe UI" panose="020B0502040204020203" pitchFamily="34" charset="0"/>
              </a:rPr>
              <a:t>, </a:t>
            </a:r>
            <a:r>
              <a:rPr lang="fr-FR" dirty="0" smtClean="0">
                <a:latin typeface="Segoe UI" panose="020B0502040204020203" pitchFamily="34" charset="0"/>
                <a:cs typeface="Segoe UI" panose="020B0502040204020203" pitchFamily="34" charset="0"/>
              </a:rPr>
              <a:t>etc.</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Run</a:t>
            </a:r>
            <a:r>
              <a:rPr lang="en-US" dirty="0">
                <a:latin typeface="Segoe UI" panose="020B0502040204020203" pitchFamily="34" charset="0"/>
                <a:cs typeface="Segoe UI" panose="020B0502040204020203" pitchFamily="34" charset="0"/>
              </a:rPr>
              <a:t>. A run is a period of temporally continuous data acquisition using a single </a:t>
            </a:r>
            <a:r>
              <a:rPr lang="en-US" dirty="0" smtClean="0">
                <a:latin typeface="Segoe UI" panose="020B0502040204020203" pitchFamily="34" charset="0"/>
                <a:cs typeface="Segoe UI" panose="020B0502040204020203" pitchFamily="34" charset="0"/>
              </a:rPr>
              <a:t>pulse </a:t>
            </a:r>
            <a:r>
              <a:rPr lang="fr-FR" dirty="0" err="1" smtClean="0">
                <a:latin typeface="Segoe UI" panose="020B0502040204020203" pitchFamily="34" charset="0"/>
                <a:cs typeface="Segoe UI" panose="020B0502040204020203" pitchFamily="34" charset="0"/>
              </a:rPr>
              <a:t>sequence</a:t>
            </a:r>
            <a:r>
              <a:rPr lang="fr-FR" dirty="0" smtClean="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Volume</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 volume (or alternatively “frame”) is single 3-dimensional image acquired as part </a:t>
            </a:r>
            <a:r>
              <a:rPr lang="en-US" dirty="0" smtClean="0">
                <a:latin typeface="Segoe UI" panose="020B0502040204020203" pitchFamily="34" charset="0"/>
                <a:cs typeface="Segoe UI" panose="020B0502040204020203" pitchFamily="34" charset="0"/>
              </a:rPr>
              <a:t>of </a:t>
            </a:r>
            <a:r>
              <a:rPr lang="fr-FR" dirty="0" smtClean="0">
                <a:latin typeface="Segoe UI" panose="020B0502040204020203" pitchFamily="34" charset="0"/>
                <a:cs typeface="Segoe UI" panose="020B0502040204020203" pitchFamily="34" charset="0"/>
              </a:rPr>
              <a:t>a </a:t>
            </a:r>
            <a:r>
              <a:rPr lang="fr-FR" dirty="0" err="1">
                <a:latin typeface="Segoe UI" panose="020B0502040204020203" pitchFamily="34" charset="0"/>
                <a:cs typeface="Segoe UI" panose="020B0502040204020203" pitchFamily="34" charset="0"/>
              </a:rPr>
              <a:t>run</a:t>
            </a:r>
            <a:r>
              <a:rPr lang="fr-FR" dirty="0" smtClean="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Condition</a:t>
            </a:r>
            <a:r>
              <a:rPr lang="en-US" dirty="0">
                <a:latin typeface="Segoe UI" panose="020B0502040204020203" pitchFamily="34" charset="0"/>
                <a:cs typeface="Segoe UI" panose="020B0502040204020203" pitchFamily="34" charset="0"/>
              </a:rPr>
              <a:t>. A condition is a set of task features that are created to engage a particular </a:t>
            </a:r>
            <a:r>
              <a:rPr lang="en-US" dirty="0" smtClean="0">
                <a:latin typeface="Segoe UI" panose="020B0502040204020203" pitchFamily="34" charset="0"/>
                <a:cs typeface="Segoe UI" panose="020B0502040204020203" pitchFamily="34" charset="0"/>
              </a:rPr>
              <a:t>mental </a:t>
            </a:r>
            <a:r>
              <a:rPr lang="fr-FR" dirty="0" smtClean="0">
                <a:latin typeface="Segoe UI" panose="020B0502040204020203" pitchFamily="34" charset="0"/>
                <a:cs typeface="Segoe UI" panose="020B0502040204020203" pitchFamily="34" charset="0"/>
              </a:rPr>
              <a:t>state.</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Trial</a:t>
            </a:r>
            <a:r>
              <a:rPr lang="en-US" dirty="0">
                <a:latin typeface="Segoe UI" panose="020B0502040204020203" pitchFamily="34" charset="0"/>
                <a:cs typeface="Segoe UI" panose="020B0502040204020203" pitchFamily="34" charset="0"/>
              </a:rPr>
              <a:t>. A trial (or alternatively “event”) is a temporally isolated period during which a </a:t>
            </a:r>
            <a:r>
              <a:rPr lang="en-US" dirty="0" smtClean="0">
                <a:latin typeface="Segoe UI" panose="020B0502040204020203" pitchFamily="34" charset="0"/>
                <a:cs typeface="Segoe UI" panose="020B0502040204020203" pitchFamily="34" charset="0"/>
              </a:rPr>
              <a:t>particular condition </a:t>
            </a:r>
            <a:r>
              <a:rPr lang="en-US" dirty="0">
                <a:latin typeface="Segoe UI" panose="020B0502040204020203" pitchFamily="34" charset="0"/>
                <a:cs typeface="Segoe UI" panose="020B0502040204020203" pitchFamily="34" charset="0"/>
              </a:rPr>
              <a:t>is presented, or a specific behavior is </a:t>
            </a:r>
            <a:r>
              <a:rPr lang="en-US" dirty="0" smtClean="0">
                <a:latin typeface="Segoe UI" panose="020B0502040204020203" pitchFamily="34" charset="0"/>
                <a:cs typeface="Segoe UI" panose="020B0502040204020203" pitchFamily="34" charset="0"/>
              </a:rPr>
              <a:t>observed.</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Event</a:t>
            </a:r>
            <a:r>
              <a:rPr lang="en-US" dirty="0">
                <a:latin typeface="Segoe UI" panose="020B0502040204020203" pitchFamily="34" charset="0"/>
                <a:cs typeface="Segoe UI" panose="020B0502040204020203" pitchFamily="34" charset="0"/>
              </a:rPr>
              <a:t>. The term “trial” and “event” are often interchangeable. However, in certain situations </a:t>
            </a:r>
            <a:r>
              <a:rPr lang="en-US" dirty="0" smtClean="0">
                <a:latin typeface="Segoe UI" panose="020B0502040204020203" pitchFamily="34" charset="0"/>
                <a:cs typeface="Segoe UI" panose="020B0502040204020203" pitchFamily="34" charset="0"/>
              </a:rPr>
              <a:t>of ‘</a:t>
            </a:r>
            <a:r>
              <a:rPr lang="en-US" dirty="0">
                <a:latin typeface="Segoe UI" panose="020B0502040204020203" pitchFamily="34" charset="0"/>
                <a:cs typeface="Segoe UI" panose="020B0502040204020203" pitchFamily="34" charset="0"/>
              </a:rPr>
              <a:t>compound-trials,’ a trial will consist of multiple subunits; for example, a working memory </a:t>
            </a:r>
            <a:r>
              <a:rPr lang="en-US" dirty="0" smtClean="0">
                <a:latin typeface="Segoe UI" panose="020B0502040204020203" pitchFamily="34" charset="0"/>
                <a:cs typeface="Segoe UI" panose="020B0502040204020203" pitchFamily="34" charset="0"/>
              </a:rPr>
              <a:t>task may </a:t>
            </a:r>
            <a:r>
              <a:rPr lang="en-US" dirty="0">
                <a:latin typeface="Segoe UI" panose="020B0502040204020203" pitchFamily="34" charset="0"/>
                <a:cs typeface="Segoe UI" panose="020B0502040204020203" pitchFamily="34" charset="0"/>
              </a:rPr>
              <a:t>contain subunits of encoding, delay, and retrieval. In these cases the subunits </a:t>
            </a:r>
            <a:r>
              <a:rPr lang="en-US" dirty="0" smtClean="0">
                <a:latin typeface="Segoe UI" panose="020B0502040204020203" pitchFamily="34" charset="0"/>
                <a:cs typeface="Segoe UI" panose="020B0502040204020203" pitchFamily="34" charset="0"/>
              </a:rPr>
              <a:t>are labeled </a:t>
            </a:r>
            <a:r>
              <a:rPr lang="en-US" dirty="0">
                <a:latin typeface="Segoe UI" panose="020B0502040204020203" pitchFamily="34" charset="0"/>
                <a:cs typeface="Segoe UI" panose="020B0502040204020203" pitchFamily="34" charset="0"/>
              </a:rPr>
              <a:t>as “events” and the “trial” is defined as the overarching </a:t>
            </a:r>
            <a:r>
              <a:rPr lang="en-US" dirty="0" smtClean="0">
                <a:latin typeface="Segoe UI" panose="020B0502040204020203" pitchFamily="34" charset="0"/>
                <a:cs typeface="Segoe UI" panose="020B0502040204020203" pitchFamily="34" charset="0"/>
              </a:rPr>
              <a:t>task.</a:t>
            </a:r>
          </a:p>
          <a:p>
            <a:pPr marL="285750" indent="-285750">
              <a:buFont typeface="Arial" panose="020B0604020202020204" pitchFamily="34" charset="0"/>
              <a:buChar char="•"/>
            </a:pPr>
            <a:r>
              <a:rPr lang="en-US" b="1" dirty="0" smtClean="0">
                <a:latin typeface="Segoe UI" panose="020B0502040204020203" pitchFamily="34" charset="0"/>
                <a:cs typeface="Segoe UI" panose="020B0502040204020203" pitchFamily="34" charset="0"/>
              </a:rPr>
              <a:t>Block</a:t>
            </a:r>
            <a:r>
              <a:rPr lang="en-US" dirty="0">
                <a:latin typeface="Segoe UI" panose="020B0502040204020203" pitchFamily="34" charset="0"/>
                <a:cs typeface="Segoe UI" panose="020B0502040204020203" pitchFamily="34" charset="0"/>
              </a:rPr>
              <a:t>. A block (or alternatively “epoch”) is a temporally contiguous period when a subject </a:t>
            </a:r>
            <a:r>
              <a:rPr lang="en-US" dirty="0" smtClean="0">
                <a:latin typeface="Segoe UI" panose="020B0502040204020203" pitchFamily="34" charset="0"/>
                <a:cs typeface="Segoe UI" panose="020B0502040204020203" pitchFamily="34" charset="0"/>
              </a:rPr>
              <a:t>is presented </a:t>
            </a:r>
            <a:r>
              <a:rPr lang="en-US" dirty="0">
                <a:latin typeface="Segoe UI" panose="020B0502040204020203" pitchFamily="34" charset="0"/>
                <a:cs typeface="Segoe UI" panose="020B0502040204020203" pitchFamily="34" charset="0"/>
              </a:rPr>
              <a:t>with a particular condition.</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03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a:latin typeface="Segoe UI" panose="020B0502040204020203" pitchFamily="34" charset="0"/>
                <a:cs typeface="Segoe UI" panose="020B0502040204020203" pitchFamily="34" charset="0"/>
              </a:rPr>
              <a:t>HRFs vary across brain regions and tasks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66</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e 7"/>
          <p:cNvGrpSpPr/>
          <p:nvPr/>
        </p:nvGrpSpPr>
        <p:grpSpPr>
          <a:xfrm>
            <a:off x="1379134" y="1167398"/>
            <a:ext cx="8657863" cy="5403606"/>
            <a:chOff x="1516284" y="1167398"/>
            <a:chExt cx="8657863" cy="5403606"/>
          </a:xfrm>
        </p:grpSpPr>
        <p:pic>
          <p:nvPicPr>
            <p:cNvPr id="3" name="Image 2"/>
            <p:cNvPicPr>
              <a:picLocks noChangeAspect="1"/>
            </p:cNvPicPr>
            <p:nvPr/>
          </p:nvPicPr>
          <p:blipFill>
            <a:blip r:embed="rId3"/>
            <a:stretch>
              <a:fillRect/>
            </a:stretch>
          </p:blipFill>
          <p:spPr>
            <a:xfrm>
              <a:off x="1611244" y="1167398"/>
              <a:ext cx="8562903" cy="5403606"/>
            </a:xfrm>
            <a:prstGeom prst="rect">
              <a:avLst/>
            </a:prstGeom>
          </p:spPr>
        </p:pic>
        <p:sp>
          <p:nvSpPr>
            <p:cNvPr id="7" name="Rectangle 6"/>
            <p:cNvSpPr/>
            <p:nvPr/>
          </p:nvSpPr>
          <p:spPr>
            <a:xfrm>
              <a:off x="1516284" y="6030410"/>
              <a:ext cx="196769" cy="438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4996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a:latin typeface="Segoe UI" panose="020B0502040204020203" pitchFamily="34" charset="0"/>
                <a:cs typeface="Segoe UI" panose="020B0502040204020203" pitchFamily="34" charset="0"/>
              </a:rPr>
              <a:t>HRFs vary across brain regions and tasks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1677905" y="1076159"/>
            <a:ext cx="8060320" cy="5529570"/>
          </a:xfrm>
          <a:prstGeom prst="rect">
            <a:avLst/>
          </a:prstGeom>
        </p:spPr>
      </p:pic>
    </p:spTree>
    <p:extLst>
      <p:ext uri="{BB962C8B-B14F-4D97-AF65-F5344CB8AC3E}">
        <p14:creationId xmlns:p14="http://schemas.microsoft.com/office/powerpoint/2010/main" val="4260110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68</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p:cNvPicPr>
            <a:picLocks noChangeAspect="1"/>
          </p:cNvPicPr>
          <p:nvPr/>
        </p:nvPicPr>
        <p:blipFill>
          <a:blip r:embed="rId3"/>
          <a:stretch>
            <a:fillRect/>
          </a:stretch>
        </p:blipFill>
        <p:spPr>
          <a:xfrm>
            <a:off x="2528104" y="1371060"/>
            <a:ext cx="6847390" cy="5098002"/>
          </a:xfrm>
          <a:prstGeom prst="rect">
            <a:avLst/>
          </a:prstGeom>
        </p:spPr>
      </p:pic>
    </p:spTree>
    <p:extLst>
      <p:ext uri="{BB962C8B-B14F-4D97-AF65-F5344CB8AC3E}">
        <p14:creationId xmlns:p14="http://schemas.microsoft.com/office/powerpoint/2010/main" val="374762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69</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 1"/>
          <p:cNvPicPr>
            <a:picLocks noChangeAspect="1"/>
          </p:cNvPicPr>
          <p:nvPr/>
        </p:nvPicPr>
        <p:blipFill>
          <a:blip r:embed="rId3"/>
          <a:stretch>
            <a:fillRect/>
          </a:stretch>
        </p:blipFill>
        <p:spPr>
          <a:xfrm>
            <a:off x="2028354" y="1328738"/>
            <a:ext cx="8128441" cy="4672133"/>
          </a:xfrm>
          <a:prstGeom prst="rect">
            <a:avLst/>
          </a:prstGeom>
        </p:spPr>
      </p:pic>
    </p:spTree>
    <p:extLst>
      <p:ext uri="{BB962C8B-B14F-4D97-AF65-F5344CB8AC3E}">
        <p14:creationId xmlns:p14="http://schemas.microsoft.com/office/powerpoint/2010/main" val="217471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fr-FR" dirty="0" smtClean="0">
                <a:latin typeface="Segoe UI" panose="020B0502040204020203" pitchFamily="34" charset="0"/>
                <a:cs typeface="Segoe UI" panose="020B0502040204020203" pitchFamily="34" charset="0"/>
              </a:rPr>
              <a:t>Pipeline: 1. DICOM to </a:t>
            </a:r>
            <a:r>
              <a:rPr lang="fr-FR" dirty="0" err="1" smtClean="0">
                <a:latin typeface="Segoe UI" panose="020B0502040204020203" pitchFamily="34" charset="0"/>
                <a:cs typeface="Segoe UI" panose="020B0502040204020203" pitchFamily="34" charset="0"/>
              </a:rPr>
              <a:t>NifTI</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e 9"/>
          <p:cNvGrpSpPr/>
          <p:nvPr/>
        </p:nvGrpSpPr>
        <p:grpSpPr>
          <a:xfrm>
            <a:off x="3702240" y="2364127"/>
            <a:ext cx="3870463" cy="2583793"/>
            <a:chOff x="3458400" y="1937407"/>
            <a:chExt cx="3870463" cy="2583793"/>
          </a:xfrm>
        </p:grpSpPr>
        <p:pic>
          <p:nvPicPr>
            <p:cNvPr id="3" name="Image 2"/>
            <p:cNvPicPr>
              <a:picLocks noChangeAspect="1"/>
            </p:cNvPicPr>
            <p:nvPr/>
          </p:nvPicPr>
          <p:blipFill rotWithShape="1">
            <a:blip r:embed="rId2" cstate="print">
              <a:extLst>
                <a:ext uri="{28A0092B-C50C-407E-A947-70E740481C1C}">
                  <a14:useLocalDpi xmlns:a14="http://schemas.microsoft.com/office/drawing/2010/main" val="0"/>
                </a:ext>
              </a:extLst>
            </a:blip>
            <a:srcRect t="19359" r="74090" b="55649"/>
            <a:stretch/>
          </p:blipFill>
          <p:spPr>
            <a:xfrm>
              <a:off x="3458400" y="1937407"/>
              <a:ext cx="3870463" cy="2481683"/>
            </a:xfrm>
            <a:prstGeom prst="rect">
              <a:avLst/>
            </a:prstGeom>
          </p:spPr>
        </p:pic>
        <p:sp>
          <p:nvSpPr>
            <p:cNvPr id="7" name="Rectangle 6"/>
            <p:cNvSpPr/>
            <p:nvPr/>
          </p:nvSpPr>
          <p:spPr>
            <a:xfrm>
              <a:off x="3962400" y="3952240"/>
              <a:ext cx="2753360" cy="56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390640" y="3667760"/>
              <a:ext cx="325120" cy="56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074160" y="3829810"/>
              <a:ext cx="325120" cy="56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390285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2500553" y="914360"/>
            <a:ext cx="8461713" cy="5527208"/>
          </a:xfrm>
          <a:prstGeom prst="rect">
            <a:avLst/>
          </a:prstGeom>
        </p:spPr>
      </p:pic>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70</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3044575" y="1126961"/>
            <a:ext cx="6096000" cy="923330"/>
          </a:xfrm>
          <a:prstGeom prst="rect">
            <a:avLst/>
          </a:prstGeom>
        </p:spPr>
        <p:txBody>
          <a:bodyPr>
            <a:spAutoFit/>
          </a:bodyPr>
          <a:lstStyle/>
          <a:p>
            <a:r>
              <a:rPr lang="en-GB" dirty="0">
                <a:solidFill>
                  <a:srgbClr val="000000"/>
                </a:solidFill>
                <a:latin typeface="HelveticaNeue-Light"/>
              </a:rPr>
              <a:t>Basis sets vary in the degree they make </a:t>
            </a:r>
            <a:r>
              <a:rPr lang="en-GB" i="1" dirty="0">
                <a:solidFill>
                  <a:srgbClr val="0070C0"/>
                </a:solidFill>
                <a:latin typeface="HelveticaNeue-LightItalic"/>
              </a:rPr>
              <a:t>a </a:t>
            </a:r>
            <a:r>
              <a:rPr lang="en-GB" i="1" dirty="0" smtClean="0">
                <a:solidFill>
                  <a:srgbClr val="0070C0"/>
                </a:solidFill>
                <a:latin typeface="HelveticaNeue-LightItalic"/>
              </a:rPr>
              <a:t>priori </a:t>
            </a:r>
            <a:r>
              <a:rPr lang="en-GB" dirty="0" smtClean="0">
                <a:solidFill>
                  <a:srgbClr val="000000"/>
                </a:solidFill>
                <a:latin typeface="HelveticaNeue-Light"/>
              </a:rPr>
              <a:t>assumptions </a:t>
            </a:r>
            <a:r>
              <a:rPr lang="en-GB" dirty="0">
                <a:solidFill>
                  <a:srgbClr val="000000"/>
                </a:solidFill>
                <a:latin typeface="HelveticaNeue-Light"/>
              </a:rPr>
              <a:t>about the shape of the response, and </a:t>
            </a:r>
            <a:r>
              <a:rPr lang="en-GB" dirty="0" smtClean="0">
                <a:solidFill>
                  <a:srgbClr val="000000"/>
                </a:solidFill>
                <a:latin typeface="HelveticaNeue-Light"/>
              </a:rPr>
              <a:t>the HRF </a:t>
            </a:r>
            <a:r>
              <a:rPr lang="en-GB" dirty="0">
                <a:solidFill>
                  <a:srgbClr val="000000"/>
                </a:solidFill>
                <a:latin typeface="HelveticaNeue-Light"/>
              </a:rPr>
              <a:t>shapes they can account for</a:t>
            </a:r>
            <a:endParaRPr lang="en-GB" dirty="0"/>
          </a:p>
        </p:txBody>
      </p:sp>
    </p:spTree>
    <p:extLst>
      <p:ext uri="{BB962C8B-B14F-4D97-AF65-F5344CB8AC3E}">
        <p14:creationId xmlns:p14="http://schemas.microsoft.com/office/powerpoint/2010/main" val="183994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896500" y="1041455"/>
            <a:ext cx="8046154" cy="5457248"/>
          </a:xfrm>
          <a:prstGeom prst="rect">
            <a:avLst/>
          </a:prstGeom>
        </p:spPr>
      </p:pic>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71</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344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453900" y="809264"/>
            <a:ext cx="7357226" cy="5882410"/>
          </a:xfrm>
          <a:prstGeom prst="rect">
            <a:avLst/>
          </a:prstGeom>
        </p:spPr>
      </p:pic>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72</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311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293813" y="665956"/>
            <a:ext cx="9677400" cy="5915025"/>
          </a:xfrm>
          <a:prstGeom prst="rect">
            <a:avLst/>
          </a:prstGeom>
        </p:spPr>
      </p:pic>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73</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02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788048" y="665956"/>
            <a:ext cx="8027284" cy="5950963"/>
          </a:xfrm>
          <a:prstGeom prst="rect">
            <a:avLst/>
          </a:prstGeom>
        </p:spPr>
      </p:pic>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Temporal basis functions</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74</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5470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lstStyle/>
          <a:p>
            <a:r>
              <a:rPr lang="en-GB" dirty="0" smtClean="0">
                <a:latin typeface="Segoe UI" panose="020B0502040204020203" pitchFamily="34" charset="0"/>
                <a:cs typeface="Segoe UI" panose="020B0502040204020203" pitchFamily="34" charset="0"/>
              </a:rPr>
              <a:t>Checking the </a:t>
            </a:r>
            <a:r>
              <a:rPr lang="en-GB" dirty="0" err="1" smtClean="0">
                <a:latin typeface="Segoe UI" panose="020B0502040204020203" pitchFamily="34" charset="0"/>
                <a:cs typeface="Segoe UI" panose="020B0502040204020203" pitchFamily="34" charset="0"/>
              </a:rPr>
              <a:t>preprocessing</a:t>
            </a:r>
            <a:endParaRPr lang="fr-FR"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75</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23290" y="3296335"/>
            <a:ext cx="11169550" cy="353943"/>
          </a:xfrm>
          <a:prstGeom prst="rect">
            <a:avLst/>
          </a:prstGeom>
        </p:spPr>
        <p:txBody>
          <a:bodyPr wrap="square">
            <a:spAutoFit/>
          </a:bodyPr>
          <a:lstStyle/>
          <a:p>
            <a:pPr algn="ctr"/>
            <a:r>
              <a:rPr lang="fr-FR" sz="1700" dirty="0"/>
              <a:t>https://andysbrainbook.readthedocs.io/en/latest/SPM/SPM_Short_Course/SPM_07_SettingTheOrigin.html</a:t>
            </a:r>
          </a:p>
        </p:txBody>
      </p:sp>
    </p:spTree>
    <p:extLst>
      <p:ext uri="{BB962C8B-B14F-4D97-AF65-F5344CB8AC3E}">
        <p14:creationId xmlns:p14="http://schemas.microsoft.com/office/powerpoint/2010/main" val="428848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normAutofit/>
          </a:bodyPr>
          <a:lstStyle/>
          <a:p>
            <a:r>
              <a:rPr lang="fr-FR" sz="4300" dirty="0" smtClean="0">
                <a:latin typeface="Segoe UI" panose="020B0502040204020203" pitchFamily="34" charset="0"/>
                <a:cs typeface="Segoe UI" panose="020B0502040204020203" pitchFamily="34" charset="0"/>
              </a:rPr>
              <a:t>Pipeline: 2. </a:t>
            </a:r>
            <a:r>
              <a:rPr lang="fr-FR" sz="4300" dirty="0" err="1" smtClean="0">
                <a:latin typeface="Segoe UI" panose="020B0502040204020203" pitchFamily="34" charset="0"/>
                <a:cs typeface="Segoe UI" panose="020B0502040204020203" pitchFamily="34" charset="0"/>
              </a:rPr>
              <a:t>Visualization</a:t>
            </a:r>
            <a:endParaRPr lang="fr-FR" sz="4300"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8</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_images/03_Anatomical_Inspectio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575" y="1450662"/>
            <a:ext cx="3377719" cy="297313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92821" y="981763"/>
            <a:ext cx="4978400" cy="369332"/>
          </a:xfrm>
          <a:prstGeom prst="rect">
            <a:avLst/>
          </a:prstGeom>
          <a:noFill/>
        </p:spPr>
        <p:txBody>
          <a:bodyPr wrap="square" rtlCol="0">
            <a:spAutoFit/>
          </a:bodyPr>
          <a:lstStyle/>
          <a:p>
            <a:pPr algn="ctr"/>
            <a:r>
              <a:rPr lang="fr-FR" dirty="0" err="1" smtClean="0"/>
              <a:t>Inspect</a:t>
            </a:r>
            <a:r>
              <a:rPr lang="fr-FR" dirty="0" smtClean="0"/>
              <a:t> </a:t>
            </a:r>
            <a:r>
              <a:rPr lang="fr-FR" dirty="0" err="1" smtClean="0"/>
              <a:t>anatomical</a:t>
            </a:r>
            <a:r>
              <a:rPr lang="fr-FR" dirty="0" smtClean="0"/>
              <a:t> images</a:t>
            </a:r>
            <a:endParaRPr lang="fr-FR" dirty="0"/>
          </a:p>
        </p:txBody>
      </p:sp>
      <p:pic>
        <p:nvPicPr>
          <p:cNvPr id="1030" name="Picture 6" descr="../../_images/03_Gibb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294" y="4693912"/>
            <a:ext cx="1677237" cy="1910908"/>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353609" y="4972470"/>
            <a:ext cx="3353153" cy="1200329"/>
          </a:xfrm>
          <a:prstGeom prst="rect">
            <a:avLst/>
          </a:prstGeom>
          <a:noFill/>
        </p:spPr>
        <p:txBody>
          <a:bodyPr wrap="square" rtlCol="0">
            <a:spAutoFit/>
          </a:bodyPr>
          <a:lstStyle/>
          <a:p>
            <a:pPr algn="ctr"/>
            <a:r>
              <a:rPr lang="fr-FR" dirty="0" smtClean="0"/>
              <a:t>Look out for </a:t>
            </a:r>
            <a:r>
              <a:rPr lang="fr-FR" dirty="0" err="1" smtClean="0"/>
              <a:t>artifacts</a:t>
            </a:r>
            <a:r>
              <a:rPr lang="fr-FR" dirty="0" smtClean="0"/>
              <a:t>, </a:t>
            </a:r>
            <a:r>
              <a:rPr lang="fr-FR" dirty="0" err="1" smtClean="0"/>
              <a:t>such</a:t>
            </a:r>
            <a:r>
              <a:rPr lang="fr-FR" dirty="0" smtClean="0"/>
              <a:t> as </a:t>
            </a:r>
            <a:r>
              <a:rPr lang="fr-FR" dirty="0" err="1" smtClean="0"/>
              <a:t>ripples</a:t>
            </a:r>
            <a:r>
              <a:rPr lang="fr-FR" dirty="0" smtClean="0"/>
              <a:t>. </a:t>
            </a:r>
            <a:r>
              <a:rPr lang="fr-FR" dirty="0" err="1" smtClean="0"/>
              <a:t>They</a:t>
            </a:r>
            <a:r>
              <a:rPr lang="fr-FR" dirty="0" smtClean="0"/>
              <a:t> </a:t>
            </a:r>
            <a:r>
              <a:rPr lang="fr-FR" dirty="0" err="1" smtClean="0"/>
              <a:t>may</a:t>
            </a:r>
            <a:r>
              <a:rPr lang="fr-FR" dirty="0" smtClean="0"/>
              <a:t> </a:t>
            </a:r>
            <a:r>
              <a:rPr lang="fr-FR" dirty="0" err="1" smtClean="0"/>
              <a:t>be</a:t>
            </a:r>
            <a:r>
              <a:rPr lang="fr-FR" dirty="0" smtClean="0"/>
              <a:t> </a:t>
            </a:r>
            <a:r>
              <a:rPr lang="fr-FR" dirty="0" err="1" smtClean="0"/>
              <a:t>caused</a:t>
            </a:r>
            <a:r>
              <a:rPr lang="fr-FR" dirty="0" smtClean="0"/>
              <a:t> by </a:t>
            </a:r>
            <a:r>
              <a:rPr lang="fr-FR" dirty="0" err="1" smtClean="0"/>
              <a:t>subjects</a:t>
            </a:r>
            <a:r>
              <a:rPr lang="fr-FR" dirty="0" smtClean="0"/>
              <a:t> </a:t>
            </a:r>
            <a:r>
              <a:rPr lang="fr-FR" dirty="0" err="1" smtClean="0"/>
              <a:t>moving</a:t>
            </a:r>
            <a:r>
              <a:rPr lang="fr-FR" dirty="0" smtClean="0"/>
              <a:t> </a:t>
            </a:r>
            <a:r>
              <a:rPr lang="fr-FR" dirty="0" err="1" smtClean="0"/>
              <a:t>too</a:t>
            </a:r>
            <a:r>
              <a:rPr lang="fr-FR" dirty="0" smtClean="0"/>
              <a:t> </a:t>
            </a:r>
            <a:r>
              <a:rPr lang="fr-FR" dirty="0" err="1" smtClean="0"/>
              <a:t>much</a:t>
            </a:r>
            <a:r>
              <a:rPr lang="fr-FR" dirty="0" smtClean="0"/>
              <a:t> in the scanner</a:t>
            </a:r>
            <a:endParaRPr lang="fr-FR" dirty="0"/>
          </a:p>
        </p:txBody>
      </p:sp>
      <p:sp>
        <p:nvSpPr>
          <p:cNvPr id="23" name="ZoneTexte 22"/>
          <p:cNvSpPr txBox="1"/>
          <p:nvPr/>
        </p:nvSpPr>
        <p:spPr>
          <a:xfrm>
            <a:off x="6504569" y="330959"/>
            <a:ext cx="4978400" cy="369332"/>
          </a:xfrm>
          <a:prstGeom prst="rect">
            <a:avLst/>
          </a:prstGeom>
          <a:noFill/>
        </p:spPr>
        <p:txBody>
          <a:bodyPr wrap="square" rtlCol="0">
            <a:spAutoFit/>
          </a:bodyPr>
          <a:lstStyle/>
          <a:p>
            <a:pPr algn="ctr"/>
            <a:r>
              <a:rPr lang="fr-FR" dirty="0" err="1" smtClean="0"/>
              <a:t>Inspect</a:t>
            </a:r>
            <a:r>
              <a:rPr lang="fr-FR" dirty="0" smtClean="0"/>
              <a:t> </a:t>
            </a:r>
            <a:r>
              <a:rPr lang="fr-FR" dirty="0" err="1" smtClean="0"/>
              <a:t>functional</a:t>
            </a:r>
            <a:r>
              <a:rPr lang="fr-FR" dirty="0" smtClean="0"/>
              <a:t> images</a:t>
            </a:r>
            <a:endParaRPr lang="fr-FR" dirty="0"/>
          </a:p>
        </p:txBody>
      </p:sp>
      <p:pic>
        <p:nvPicPr>
          <p:cNvPr id="1032" name="Picture 8" descr="../../_images/03_Functional_Inspectio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7065" y="777633"/>
            <a:ext cx="1953407" cy="2889695"/>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6246079" y="4302047"/>
            <a:ext cx="3353153" cy="923330"/>
          </a:xfrm>
          <a:prstGeom prst="rect">
            <a:avLst/>
          </a:prstGeom>
          <a:noFill/>
        </p:spPr>
        <p:txBody>
          <a:bodyPr wrap="square" rtlCol="0">
            <a:spAutoFit/>
          </a:bodyPr>
          <a:lstStyle/>
          <a:p>
            <a:pPr algn="ctr"/>
            <a:r>
              <a:rPr lang="fr-FR" dirty="0" smtClean="0"/>
              <a:t>Look out for noise, </a:t>
            </a:r>
            <a:r>
              <a:rPr lang="fr-FR" dirty="0" err="1" smtClean="0"/>
              <a:t>transient</a:t>
            </a:r>
            <a:r>
              <a:rPr lang="fr-FR" dirty="0" smtClean="0"/>
              <a:t> </a:t>
            </a:r>
            <a:r>
              <a:rPr lang="fr-FR" dirty="0" err="1" smtClean="0"/>
              <a:t>artifacts</a:t>
            </a:r>
            <a:r>
              <a:rPr lang="fr-FR" dirty="0" smtClean="0"/>
              <a:t>, </a:t>
            </a:r>
            <a:r>
              <a:rPr lang="fr-FR" dirty="0" err="1" smtClean="0"/>
              <a:t>ghosting</a:t>
            </a:r>
            <a:r>
              <a:rPr lang="fr-FR" dirty="0" smtClean="0"/>
              <a:t>, </a:t>
            </a:r>
            <a:r>
              <a:rPr lang="fr-FR" dirty="0" err="1" smtClean="0"/>
              <a:t>dropouts</a:t>
            </a:r>
            <a:r>
              <a:rPr lang="fr-FR" dirty="0" smtClean="0"/>
              <a:t>, etc. </a:t>
            </a:r>
            <a:endParaRPr lang="fr-FR" dirty="0"/>
          </a:p>
        </p:txBody>
      </p:sp>
      <p:pic>
        <p:nvPicPr>
          <p:cNvPr id="7" name="Image 6"/>
          <p:cNvPicPr>
            <a:picLocks noChangeAspect="1"/>
          </p:cNvPicPr>
          <p:nvPr/>
        </p:nvPicPr>
        <p:blipFill>
          <a:blip r:embed="rId5"/>
          <a:stretch>
            <a:fillRect/>
          </a:stretch>
        </p:blipFill>
        <p:spPr>
          <a:xfrm>
            <a:off x="6339892" y="5649366"/>
            <a:ext cx="4781550" cy="847725"/>
          </a:xfrm>
          <a:prstGeom prst="rect">
            <a:avLst/>
          </a:prstGeom>
        </p:spPr>
      </p:pic>
      <p:pic>
        <p:nvPicPr>
          <p:cNvPr id="8" name="Image 7"/>
          <p:cNvPicPr>
            <a:picLocks noChangeAspect="1"/>
          </p:cNvPicPr>
          <p:nvPr/>
        </p:nvPicPr>
        <p:blipFill>
          <a:blip r:embed="rId6"/>
          <a:stretch>
            <a:fillRect/>
          </a:stretch>
        </p:blipFill>
        <p:spPr>
          <a:xfrm>
            <a:off x="9744611" y="3891712"/>
            <a:ext cx="1376831" cy="1604400"/>
          </a:xfrm>
          <a:prstGeom prst="rect">
            <a:avLst/>
          </a:prstGeom>
        </p:spPr>
      </p:pic>
    </p:spTree>
    <p:extLst>
      <p:ext uri="{BB962C8B-B14F-4D97-AF65-F5344CB8AC3E}">
        <p14:creationId xmlns:p14="http://schemas.microsoft.com/office/powerpoint/2010/main" val="3346407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175"/>
            <a:ext cx="10515600" cy="1325563"/>
          </a:xfrm>
        </p:spPr>
        <p:txBody>
          <a:bodyPr anchor="ctr">
            <a:normAutofit/>
          </a:bodyPr>
          <a:lstStyle/>
          <a:p>
            <a:r>
              <a:rPr lang="fr-FR" sz="4300" dirty="0" smtClean="0">
                <a:latin typeface="Segoe UI" panose="020B0502040204020203" pitchFamily="34" charset="0"/>
                <a:cs typeface="Segoe UI" panose="020B0502040204020203" pitchFamily="34" charset="0"/>
              </a:rPr>
              <a:t>Pipeline: 3. </a:t>
            </a:r>
            <a:r>
              <a:rPr lang="fr-FR" sz="4300" dirty="0" err="1" smtClean="0">
                <a:latin typeface="Segoe UI" panose="020B0502040204020203" pitchFamily="34" charset="0"/>
                <a:cs typeface="Segoe UI" panose="020B0502040204020203" pitchFamily="34" charset="0"/>
              </a:rPr>
              <a:t>Artifact</a:t>
            </a:r>
            <a:r>
              <a:rPr lang="fr-FR" sz="4300" dirty="0" smtClean="0">
                <a:latin typeface="Segoe UI" panose="020B0502040204020203" pitchFamily="34" charset="0"/>
                <a:cs typeface="Segoe UI" panose="020B0502040204020203" pitchFamily="34" charset="0"/>
              </a:rPr>
              <a:t> </a:t>
            </a:r>
            <a:r>
              <a:rPr lang="fr-FR" sz="4300" dirty="0" err="1" smtClean="0">
                <a:latin typeface="Segoe UI" panose="020B0502040204020203" pitchFamily="34" charset="0"/>
                <a:cs typeface="Segoe UI" panose="020B0502040204020203" pitchFamily="34" charset="0"/>
              </a:rPr>
              <a:t>removal</a:t>
            </a:r>
            <a:r>
              <a:rPr lang="fr-FR" sz="4300" dirty="0" smtClean="0">
                <a:latin typeface="Segoe UI" panose="020B0502040204020203" pitchFamily="34" charset="0"/>
                <a:cs typeface="Segoe UI" panose="020B0502040204020203" pitchFamily="34" charset="0"/>
              </a:rPr>
              <a:t> (</a:t>
            </a:r>
            <a:r>
              <a:rPr lang="fr-FR" sz="4300" dirty="0" err="1" smtClean="0">
                <a:latin typeface="Segoe UI" panose="020B0502040204020203" pitchFamily="34" charset="0"/>
                <a:cs typeface="Segoe UI" panose="020B0502040204020203" pitchFamily="34" charset="0"/>
              </a:rPr>
              <a:t>optional</a:t>
            </a:r>
            <a:r>
              <a:rPr lang="fr-FR" sz="4300" dirty="0" smtClean="0">
                <a:latin typeface="Segoe UI" panose="020B0502040204020203" pitchFamily="34" charset="0"/>
                <a:cs typeface="Segoe UI" panose="020B0502040204020203" pitchFamily="34" charset="0"/>
              </a:rPr>
              <a:t>)</a:t>
            </a:r>
            <a:endParaRPr lang="fr-FR" sz="4300" dirty="0">
              <a:latin typeface="Segoe UI" panose="020B0502040204020203" pitchFamily="34" charset="0"/>
              <a:cs typeface="Segoe UI" panose="020B0502040204020203" pitchFamily="34" charset="0"/>
            </a:endParaRPr>
          </a:p>
        </p:txBody>
      </p:sp>
      <p:sp>
        <p:nvSpPr>
          <p:cNvPr id="5" name="Espace réservé du numéro de diapositive 4"/>
          <p:cNvSpPr>
            <a:spLocks noGrp="1"/>
          </p:cNvSpPr>
          <p:nvPr>
            <p:ph type="sldNum" sz="quarter" idx="12"/>
          </p:nvPr>
        </p:nvSpPr>
        <p:spPr/>
        <p:txBody>
          <a:bodyPr>
            <a:normAutofit lnSpcReduction="10000"/>
          </a:bodyPr>
          <a:lstStyle/>
          <a:p>
            <a:fld id="{1BD3CE51-BB30-40B0-8C48-21F52062A379}" type="slidenum">
              <a:rPr lang="fr-FR" smtClean="0">
                <a:solidFill>
                  <a:schemeClr val="bg1"/>
                </a:solidFill>
              </a:rPr>
              <a:t>9</a:t>
            </a:fld>
            <a:endParaRPr lang="fr-FR" dirty="0">
              <a:solidFill>
                <a:schemeClr val="bg1"/>
              </a:solidFill>
            </a:endParaRPr>
          </a:p>
        </p:txBody>
      </p:sp>
      <p:sp>
        <p:nvSpPr>
          <p:cNvPr id="6" name="Rectangle 5"/>
          <p:cNvSpPr/>
          <p:nvPr/>
        </p:nvSpPr>
        <p:spPr>
          <a:xfrm>
            <a:off x="123290" y="102742"/>
            <a:ext cx="11938571" cy="6618733"/>
          </a:xfrm>
          <a:prstGeom prst="rect">
            <a:avLst/>
          </a:prstGeom>
          <a:noFill/>
          <a:ln w="76200">
            <a:solidFill>
              <a:srgbClr val="D0C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ZoneTexte 15"/>
          <p:cNvSpPr txBox="1"/>
          <p:nvPr/>
        </p:nvSpPr>
        <p:spPr>
          <a:xfrm>
            <a:off x="752475" y="5873996"/>
            <a:ext cx="10394986" cy="646331"/>
          </a:xfrm>
          <a:prstGeom prst="rect">
            <a:avLst/>
          </a:prstGeom>
          <a:noFill/>
        </p:spPr>
        <p:txBody>
          <a:bodyPr wrap="square" rtlCol="0">
            <a:spAutoFit/>
          </a:bodyPr>
          <a:lstStyle/>
          <a:p>
            <a:pPr marL="285750" indent="-285750" algn="ctr">
              <a:buFont typeface="Arial" panose="020B0604020202020204" pitchFamily="34" charset="0"/>
              <a:buChar char="•"/>
            </a:pPr>
            <a:r>
              <a:rPr lang="fr-FR" dirty="0"/>
              <a:t>Can </a:t>
            </a:r>
            <a:r>
              <a:rPr lang="fr-FR" dirty="0" err="1"/>
              <a:t>also</a:t>
            </a:r>
            <a:r>
              <a:rPr lang="fr-FR" dirty="0"/>
              <a:t> </a:t>
            </a:r>
            <a:r>
              <a:rPr lang="fr-FR" dirty="0" err="1"/>
              <a:t>be</a:t>
            </a:r>
            <a:r>
              <a:rPr lang="fr-FR" dirty="0"/>
              <a:t> </a:t>
            </a:r>
            <a:r>
              <a:rPr lang="fr-FR" dirty="0" err="1"/>
              <a:t>done</a:t>
            </a:r>
            <a:r>
              <a:rPr lang="fr-FR" dirty="0"/>
              <a:t> at the end of </a:t>
            </a:r>
            <a:r>
              <a:rPr lang="fr-FR" dirty="0" err="1" smtClean="0"/>
              <a:t>preprocessing</a:t>
            </a:r>
            <a:endParaRPr lang="fr-FR" dirty="0" smtClean="0"/>
          </a:p>
          <a:p>
            <a:pPr marL="285750" indent="-285750" algn="ctr">
              <a:buFont typeface="Arial" panose="020B0604020202020204" pitchFamily="34" charset="0"/>
              <a:buChar char="•"/>
            </a:pPr>
            <a:r>
              <a:rPr lang="fr-FR" dirty="0" err="1" smtClean="0"/>
              <a:t>Beware</a:t>
            </a:r>
            <a:r>
              <a:rPr lang="fr-FR" dirty="0" smtClean="0"/>
              <a:t>, </a:t>
            </a:r>
            <a:r>
              <a:rPr lang="fr-FR" dirty="0" err="1" smtClean="0"/>
              <a:t>previous</a:t>
            </a:r>
            <a:r>
              <a:rPr lang="fr-FR" dirty="0" smtClean="0"/>
              <a:t> versions </a:t>
            </a:r>
            <a:r>
              <a:rPr lang="fr-FR" dirty="0" err="1" smtClean="0"/>
              <a:t>included</a:t>
            </a:r>
            <a:r>
              <a:rPr lang="fr-FR" dirty="0" smtClean="0"/>
              <a:t> a script </a:t>
            </a:r>
            <a:r>
              <a:rPr lang="fr-FR" dirty="0" err="1" smtClean="0"/>
              <a:t>error</a:t>
            </a:r>
            <a:r>
              <a:rPr lang="fr-FR" dirty="0" smtClean="0"/>
              <a:t> </a:t>
            </a:r>
            <a:r>
              <a:rPr lang="fr-FR" dirty="0" err="1" smtClean="0"/>
              <a:t>that</a:t>
            </a:r>
            <a:r>
              <a:rPr lang="fr-FR" dirty="0" smtClean="0"/>
              <a:t> </a:t>
            </a:r>
            <a:r>
              <a:rPr lang="fr-FR" dirty="0" err="1" smtClean="0"/>
              <a:t>needed</a:t>
            </a:r>
            <a:r>
              <a:rPr lang="fr-FR" dirty="0" smtClean="0"/>
              <a:t> correction </a:t>
            </a:r>
            <a:r>
              <a:rPr lang="fr-FR" dirty="0" smtClean="0"/>
              <a:t>by-hand</a:t>
            </a:r>
            <a:endParaRPr lang="fr-FR" dirty="0"/>
          </a:p>
        </p:txBody>
      </p:sp>
      <p:grpSp>
        <p:nvGrpSpPr>
          <p:cNvPr id="7" name="Groupe 6"/>
          <p:cNvGrpSpPr/>
          <p:nvPr/>
        </p:nvGrpSpPr>
        <p:grpSpPr>
          <a:xfrm>
            <a:off x="2454293" y="891613"/>
            <a:ext cx="6991350" cy="5081479"/>
            <a:chOff x="2454293" y="891613"/>
            <a:chExt cx="6991350" cy="5081479"/>
          </a:xfrm>
        </p:grpSpPr>
        <p:pic>
          <p:nvPicPr>
            <p:cNvPr id="3" name="Image 2"/>
            <p:cNvPicPr>
              <a:picLocks noChangeAspect="1"/>
            </p:cNvPicPr>
            <p:nvPr/>
          </p:nvPicPr>
          <p:blipFill>
            <a:blip r:embed="rId2"/>
            <a:stretch>
              <a:fillRect/>
            </a:stretch>
          </p:blipFill>
          <p:spPr>
            <a:xfrm>
              <a:off x="2454293" y="1229642"/>
              <a:ext cx="6991350" cy="4743450"/>
            </a:xfrm>
            <a:prstGeom prst="rect">
              <a:avLst/>
            </a:prstGeom>
          </p:spPr>
        </p:pic>
        <p:pic>
          <p:nvPicPr>
            <p:cNvPr id="9" name="Image 8"/>
            <p:cNvPicPr>
              <a:picLocks noChangeAspect="1"/>
            </p:cNvPicPr>
            <p:nvPr/>
          </p:nvPicPr>
          <p:blipFill rotWithShape="1">
            <a:blip r:embed="rId3"/>
            <a:srcRect b="91374"/>
            <a:stretch/>
          </p:blipFill>
          <p:spPr>
            <a:xfrm>
              <a:off x="2952750" y="891613"/>
              <a:ext cx="6234113" cy="358068"/>
            </a:xfrm>
            <a:prstGeom prst="rect">
              <a:avLst/>
            </a:prstGeom>
          </p:spPr>
        </p:pic>
      </p:grpSp>
      <p:sp>
        <p:nvSpPr>
          <p:cNvPr id="12" name="Rectangle 11"/>
          <p:cNvSpPr/>
          <p:nvPr/>
        </p:nvSpPr>
        <p:spPr>
          <a:xfrm>
            <a:off x="123290" y="6413647"/>
            <a:ext cx="10928386" cy="307777"/>
          </a:xfrm>
          <a:prstGeom prst="rect">
            <a:avLst/>
          </a:prstGeom>
        </p:spPr>
        <p:txBody>
          <a:bodyPr wrap="square">
            <a:spAutoFit/>
          </a:bodyPr>
          <a:lstStyle/>
          <a:p>
            <a:r>
              <a:rPr lang="fr-FR" sz="1400" dirty="0"/>
              <a:t>https://cibsr.stanford.edu/content/dam/sm/cibsr/documents/tools/methods/artrepair-software/ArtRepairOverview.pdf</a:t>
            </a:r>
          </a:p>
        </p:txBody>
      </p:sp>
    </p:spTree>
    <p:extLst>
      <p:ext uri="{BB962C8B-B14F-4D97-AF65-F5344CB8AC3E}">
        <p14:creationId xmlns:p14="http://schemas.microsoft.com/office/powerpoint/2010/main" val="1165845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Vue</Template>
  <TotalTime>1923</TotalTime>
  <Words>4474</Words>
  <Application>Microsoft Office PowerPoint</Application>
  <PresentationFormat>Grand écran</PresentationFormat>
  <Paragraphs>535</Paragraphs>
  <Slides>75</Slides>
  <Notes>34</Notes>
  <HiddenSlides>12</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75</vt:i4>
      </vt:variant>
    </vt:vector>
  </HeadingPairs>
  <TitlesOfParts>
    <vt:vector size="85" baseType="lpstr">
      <vt:lpstr>Arial</vt:lpstr>
      <vt:lpstr>Calibri</vt:lpstr>
      <vt:lpstr>Century Schoolbook</vt:lpstr>
      <vt:lpstr>Helvetica Neue</vt:lpstr>
      <vt:lpstr>HelveticaNeue-Light</vt:lpstr>
      <vt:lpstr>HelveticaNeue-LightItalic</vt:lpstr>
      <vt:lpstr>MS-PGothic</vt:lpstr>
      <vt:lpstr>Segoe UI</vt:lpstr>
      <vt:lpstr>Wingdings 2</vt:lpstr>
      <vt:lpstr>View</vt:lpstr>
      <vt:lpstr>fMRI preprocessing and contrasts on SPM  Julien Benistant &amp; Valentin Guigon June 13th 2023</vt:lpstr>
      <vt:lpstr>Preprocessing on SPM</vt:lpstr>
      <vt:lpstr>fMRIPrep &amp; BIDs format</vt:lpstr>
      <vt:lpstr>DICOM, NifTI &amp; SPM</vt:lpstr>
      <vt:lpstr>Présentation PowerPoint</vt:lpstr>
      <vt:lpstr>Data processing pipeline</vt:lpstr>
      <vt:lpstr>Pipeline: 1. DICOM to NifTI</vt:lpstr>
      <vt:lpstr>Pipeline: 2. Visualization</vt:lpstr>
      <vt:lpstr>Pipeline: 3. Artifact removal (optional)</vt:lpstr>
      <vt:lpstr>Pipeline: 4. Field Map </vt:lpstr>
      <vt:lpstr>fMRI parameters example</vt:lpstr>
      <vt:lpstr>Pipeline: 5. Slice timing</vt:lpstr>
      <vt:lpstr>Pipeline: 6. Registration (Realign &amp; unwarp)</vt:lpstr>
      <vt:lpstr>Pipeline: 7. Coregistration</vt:lpstr>
      <vt:lpstr>Présentation PowerPoint</vt:lpstr>
      <vt:lpstr>Présentation PowerPoint</vt:lpstr>
      <vt:lpstr>Pipeline: 10. Normalization</vt:lpstr>
      <vt:lpstr>Pipeline: 11. Smoothing</vt:lpstr>
      <vt:lpstr>Contrasts on SPM</vt:lpstr>
      <vt:lpstr>Statistical analyses</vt:lpstr>
      <vt:lpstr>GLM analysis process</vt:lpstr>
      <vt:lpstr>GLM</vt:lpstr>
      <vt:lpstr>Design specification</vt:lpstr>
      <vt:lpstr>Assumptions about HRF &amp; onsets</vt:lpstr>
      <vt:lpstr>Nuisance covariates</vt:lpstr>
      <vt:lpstr>Estimation (single subject GLM)</vt:lpstr>
      <vt:lpstr>Group analysis</vt:lpstr>
      <vt:lpstr>Estimation (group GLM)</vt:lpstr>
      <vt:lpstr>Guidelines: reporting contrasts &amp; tables</vt:lpstr>
      <vt:lpstr>Guidelines: reporting contrasts &amp; tables</vt:lpstr>
      <vt:lpstr>Guidelines: using ROI analysis</vt:lpstr>
      <vt:lpstr>Guidelines: detecting outliers</vt:lpstr>
      <vt:lpstr>Guidelines: bias and circularity</vt:lpstr>
      <vt:lpstr>Guidelines: Using neurosynth.org to obtain a priori ROIs</vt:lpstr>
      <vt:lpstr>Guidelines: transparent reporting of methods</vt:lpstr>
      <vt:lpstr>Guidelines: more publications</vt:lpstr>
      <vt:lpstr>Toolboxes, softwares and platforms</vt:lpstr>
      <vt:lpstr>Preprocessing on SPM – practical work</vt:lpstr>
      <vt:lpstr>Pipeline: 1. DICOM to NifTI</vt:lpstr>
      <vt:lpstr>Pipeline: 2. Visualization</vt:lpstr>
      <vt:lpstr>Pipeline: 3. Artifact removal (optional)</vt:lpstr>
      <vt:lpstr>Pipeline: 4. Field Map</vt:lpstr>
      <vt:lpstr>Pipeline: 5. Slice timing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Contrasts on SPM  - practical work</vt:lpstr>
      <vt:lpstr>Design specification: single-subject</vt:lpstr>
      <vt:lpstr>Design output: single-subject</vt:lpstr>
      <vt:lpstr>Estimating the model: single-subject</vt:lpstr>
      <vt:lpstr>Contrasts specification: single-subject</vt:lpstr>
      <vt:lpstr>Output: single-subject</vt:lpstr>
      <vt:lpstr>Scripting: single-subject</vt:lpstr>
      <vt:lpstr>Design specification: group-level</vt:lpstr>
      <vt:lpstr>Contrasts specification: group-level</vt:lpstr>
      <vt:lpstr>Additional notes</vt:lpstr>
      <vt:lpstr>fMRI terminology</vt:lpstr>
      <vt:lpstr>HRFs vary across brain regions and tasks</vt:lpstr>
      <vt:lpstr>HRFs vary across brain regions and tasks</vt:lpstr>
      <vt:lpstr>Temporal basis functions</vt:lpstr>
      <vt:lpstr>Temporal basis functions</vt:lpstr>
      <vt:lpstr>Temporal basis functions</vt:lpstr>
      <vt:lpstr>Temporal basis functions</vt:lpstr>
      <vt:lpstr>Temporal basis functions</vt:lpstr>
      <vt:lpstr>Temporal basis functions</vt:lpstr>
      <vt:lpstr>Temporal basis functions</vt:lpstr>
      <vt:lpstr>Checking the 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fMRI</dc:title>
  <dc:creator>Valentin Guigon</dc:creator>
  <cp:lastModifiedBy>Valentin Guigon</cp:lastModifiedBy>
  <cp:revision>133</cp:revision>
  <dcterms:created xsi:type="dcterms:W3CDTF">2023-06-01T14:04:09Z</dcterms:created>
  <dcterms:modified xsi:type="dcterms:W3CDTF">2023-06-12T08:15:45Z</dcterms:modified>
</cp:coreProperties>
</file>